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46"/>
  </p:notesMasterIdLst>
  <p:sldIdLst>
    <p:sldId id="256" r:id="rId3"/>
    <p:sldId id="276" r:id="rId4"/>
    <p:sldId id="272" r:id="rId5"/>
    <p:sldId id="259" r:id="rId6"/>
    <p:sldId id="277" r:id="rId7"/>
    <p:sldId id="260" r:id="rId8"/>
    <p:sldId id="258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5" r:id="rId18"/>
    <p:sldId id="274" r:id="rId19"/>
    <p:sldId id="278" r:id="rId20"/>
    <p:sldId id="279" r:id="rId21"/>
    <p:sldId id="280" r:id="rId22"/>
    <p:sldId id="281" r:id="rId23"/>
    <p:sldId id="284" r:id="rId24"/>
    <p:sldId id="283" r:id="rId25"/>
    <p:sldId id="289" r:id="rId26"/>
    <p:sldId id="282" r:id="rId27"/>
    <p:sldId id="286" r:id="rId28"/>
    <p:sldId id="287" r:id="rId29"/>
    <p:sldId id="288" r:id="rId30"/>
    <p:sldId id="285" r:id="rId31"/>
    <p:sldId id="290" r:id="rId32"/>
    <p:sldId id="294" r:id="rId33"/>
    <p:sldId id="291" r:id="rId34"/>
    <p:sldId id="292" r:id="rId35"/>
    <p:sldId id="293" r:id="rId36"/>
    <p:sldId id="295" r:id="rId37"/>
    <p:sldId id="268" r:id="rId38"/>
    <p:sldId id="269" r:id="rId39"/>
    <p:sldId id="270" r:id="rId40"/>
    <p:sldId id="271" r:id="rId41"/>
    <p:sldId id="298" r:id="rId42"/>
    <p:sldId id="296" r:id="rId43"/>
    <p:sldId id="297" r:id="rId44"/>
    <p:sldId id="27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62962962962965E-2"/>
          <c:y val="0.38674222480387049"/>
          <c:w val="0.81712962962962965"/>
          <c:h val="0.59255718035245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 риска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неправильное питание</c:v>
                </c:pt>
                <c:pt idx="1">
                  <c:v>нервное перенапряжение</c:v>
                </c:pt>
                <c:pt idx="2">
                  <c:v>разное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63</c:v>
                </c:pt>
                <c:pt idx="1">
                  <c:v>5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05"/>
          <c:y val="0.14988434505540588"/>
          <c:w val="0.9"/>
          <c:h val="0.1592569360377007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C14EA-79F8-4A20-80FE-74CDD1CD526B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3E664-E7BF-4D72-A82F-AADB81CB1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46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D774-7807-4116-9318-6908B566F6F0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CF6D-8B10-45A3-A761-12545EA31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D774-7807-4116-9318-6908B566F6F0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CF6D-8B10-45A3-A761-12545EA31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D774-7807-4116-9318-6908B566F6F0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CF6D-8B10-45A3-A761-12545EA31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D774-7807-4116-9318-6908B566F6F0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CF6D-8B10-45A3-A761-12545EA31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3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3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6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D774-7807-4116-9318-6908B566F6F0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CF6D-8B10-45A3-A761-12545EA31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75C3-2159-47E0-BDAB-E1BC886331C6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2FF7-9F60-4E62-99E3-E63438261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232248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</a:rPr>
              <a:t>Нарушение пищевого</a:t>
            </a:r>
            <a:r>
              <a:rPr lang="ru-RU" sz="6000" i="1" dirty="0" smtClean="0"/>
              <a:t> </a:t>
            </a:r>
            <a:r>
              <a:rPr lang="ru-RU" sz="6000" i="1" dirty="0" smtClean="0">
                <a:solidFill>
                  <a:srgbClr val="C00000"/>
                </a:solidFill>
              </a:rPr>
              <a:t>поведения</a:t>
            </a:r>
            <a:endParaRPr lang="ru-RU" sz="6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949280"/>
            <a:ext cx="4611216" cy="79208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Невролог: Т.В. </a:t>
            </a:r>
            <a:r>
              <a:rPr lang="ru-RU" sz="2800" dirty="0" err="1" smtClean="0">
                <a:solidFill>
                  <a:srgbClr val="FFFF00"/>
                </a:solidFill>
              </a:rPr>
              <a:t>Сороковикова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Fox\Desktop\ед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0" y="4293096"/>
            <a:ext cx="38874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ox\Desktop\еда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15072" cy="20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Симптомы </a:t>
            </a:r>
            <a:r>
              <a:rPr lang="ru-RU" sz="3200" dirty="0">
                <a:solidFill>
                  <a:srgbClr val="002060"/>
                </a:solidFill>
              </a:rPr>
              <a:t>нервной </a:t>
            </a:r>
            <a:r>
              <a:rPr lang="ru-RU" sz="3200" dirty="0" smtClean="0">
                <a:solidFill>
                  <a:srgbClr val="002060"/>
                </a:solidFill>
              </a:rPr>
              <a:t>анорексии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Проявления </a:t>
            </a:r>
            <a:r>
              <a:rPr lang="ru-RU" sz="3200" b="1" i="1" dirty="0"/>
              <a:t>со стороны пищевого поведения:</a:t>
            </a:r>
            <a:br>
              <a:rPr lang="ru-RU" sz="3200" b="1" i="1" dirty="0"/>
            </a:b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 smtClean="0"/>
              <a:t>навязчивое </a:t>
            </a:r>
            <a:r>
              <a:rPr lang="ru-RU" dirty="0"/>
              <a:t>желание похудеть, несмотря на недостаточность (или соответствие норме) веса;</a:t>
            </a:r>
          </a:p>
          <a:p>
            <a:pPr algn="just" fontAlgn="base"/>
            <a:r>
              <a:rPr lang="ru-RU" dirty="0" err="1"/>
              <a:t>фатфобия</a:t>
            </a:r>
            <a:r>
              <a:rPr lang="ru-RU" dirty="0"/>
              <a:t> (навязчивая боязнь лишнего веса, полноты);</a:t>
            </a:r>
          </a:p>
          <a:p>
            <a:pPr algn="just" fontAlgn="base"/>
            <a:r>
              <a:rPr lang="ru-RU" dirty="0"/>
              <a:t>навязчивые идеи, связанные с едой, фанатичный подсчет калорий, сужение интересов и фокусировка их на вопросах похудения;</a:t>
            </a:r>
          </a:p>
          <a:p>
            <a:pPr algn="just" fontAlgn="base"/>
            <a:r>
              <a:rPr lang="ru-RU" dirty="0"/>
              <a:t>регулярный отказ от еды, мотивируемый отсутствием аппетита или недавним принятием пищи, ограничение её количества (аргумент – «я уже сыт(а)»);</a:t>
            </a:r>
          </a:p>
          <a:p>
            <a:pPr algn="just" fontAlgn="base"/>
            <a:r>
              <a:rPr lang="ru-RU" dirty="0"/>
              <a:t>превращение приемов пищи в ритуал, особо тщательное пережевывание (иногда проглатывание не жуя), сервировка маленькими порциями, нарезка мелкими кусочками;</a:t>
            </a:r>
          </a:p>
          <a:p>
            <a:pPr algn="just" fontAlgn="base"/>
            <a:r>
              <a:rPr lang="ru-RU" dirty="0"/>
              <a:t>избегание мероприятий, связанных с приемом пиши, психологический дискомфорт после еды.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i="1" dirty="0"/>
              <a:t>Другие поведенческие признаки:</a:t>
            </a:r>
            <a:br>
              <a:rPr lang="ru-RU" sz="3200" b="1" i="1" dirty="0"/>
            </a:b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стремление </a:t>
            </a:r>
            <a:r>
              <a:rPr lang="ru-RU" sz="2800" dirty="0"/>
              <a:t>к повышенной физической нагрузке, раздражение, если не получается выполнить упражнения с перегрузкой;</a:t>
            </a:r>
          </a:p>
          <a:p>
            <a:pPr fontAlgn="base"/>
            <a:r>
              <a:rPr lang="ru-RU" sz="2800" dirty="0"/>
              <a:t>предпочтительный выбор просторной мешковатой одежды (чтобы скрыть свой мнимый лишний вес);</a:t>
            </a:r>
          </a:p>
          <a:p>
            <a:pPr fontAlgn="base"/>
            <a:r>
              <a:rPr lang="ru-RU" sz="2800" dirty="0"/>
              <a:t>жесткий, фанатичный, не способный к гибкости тип мышления, агрессивность в отстаивании своих убеждений;</a:t>
            </a:r>
          </a:p>
          <a:p>
            <a:pPr fontAlgn="base"/>
            <a:r>
              <a:rPr lang="ru-RU" sz="2800" dirty="0"/>
              <a:t>склонность к избеганию общества, уединению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5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200" b="1" i="1" dirty="0"/>
              <a:t>Психическое состояние:</a:t>
            </a:r>
            <a:br>
              <a:rPr lang="ru-RU" sz="3200" b="1" i="1" dirty="0"/>
            </a:b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угнетенное </a:t>
            </a:r>
            <a:r>
              <a:rPr lang="ru-RU" dirty="0"/>
              <a:t>состояние психики, депрессии, апатии, снижение способности к сосредоточению, работоспособности, уход в себя, зацикленность на своих проблемах, недовольство собой, своей внешностью и своими успехами в похудении;</a:t>
            </a:r>
          </a:p>
          <a:p>
            <a:pPr fontAlgn="base"/>
            <a:r>
              <a:rPr lang="ru-RU" dirty="0"/>
              <a:t>часто – психологическая лабильность, </a:t>
            </a:r>
            <a:r>
              <a:rPr lang="ru-RU" dirty="0" smtClean="0"/>
              <a:t>нарушения сна;</a:t>
            </a:r>
            <a:endParaRPr lang="ru-RU" dirty="0"/>
          </a:p>
          <a:p>
            <a:pPr fontAlgn="base"/>
            <a:r>
              <a:rPr lang="ru-RU" dirty="0"/>
              <a:t>ощущение утраты контроля над своей жизнью, неспособности к активной деятельности, тщетности усилий;</a:t>
            </a:r>
          </a:p>
          <a:p>
            <a:pPr fontAlgn="base"/>
            <a:r>
              <a:rPr lang="ru-RU" dirty="0" err="1"/>
              <a:t>анорексик</a:t>
            </a:r>
            <a:r>
              <a:rPr lang="ru-RU" dirty="0"/>
              <a:t> не считает, что он болен, отказывается от необходимости лечения, упорствует в отказе от </a:t>
            </a:r>
            <a:r>
              <a:rPr lang="ru-RU" dirty="0" smtClean="0"/>
              <a:t>пищи.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3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i="1" dirty="0"/>
              <a:t>Физиологические проявления</a:t>
            </a:r>
            <a:br>
              <a:rPr lang="ru-RU" sz="3200" b="1" i="1" dirty="0"/>
            </a:b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24744"/>
            <a:ext cx="5688632" cy="54006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масса </a:t>
            </a:r>
            <a:r>
              <a:rPr lang="ru-RU" dirty="0"/>
              <a:t>тела значительно (более 30%) ниже возрастной нормы;</a:t>
            </a:r>
          </a:p>
          <a:p>
            <a:pPr fontAlgn="base"/>
            <a:r>
              <a:rPr lang="ru-RU" dirty="0"/>
              <a:t>слабость, </a:t>
            </a:r>
            <a:r>
              <a:rPr lang="ru-RU" dirty="0" smtClean="0"/>
              <a:t>головокружение, </a:t>
            </a:r>
            <a:r>
              <a:rPr lang="ru-RU" dirty="0"/>
              <a:t>склонность к частым обморокам;</a:t>
            </a:r>
          </a:p>
          <a:p>
            <a:pPr fontAlgn="base"/>
            <a:r>
              <a:rPr lang="ru-RU" dirty="0"/>
              <a:t>рост тонких и мягких </a:t>
            </a:r>
            <a:r>
              <a:rPr lang="ru-RU" dirty="0" err="1"/>
              <a:t>пушковых</a:t>
            </a:r>
            <a:r>
              <a:rPr lang="ru-RU" dirty="0"/>
              <a:t> волос на теле;</a:t>
            </a:r>
          </a:p>
          <a:p>
            <a:pPr fontAlgn="base"/>
            <a:r>
              <a:rPr lang="ru-RU" dirty="0"/>
              <a:t>снижение сексуальной активности, у </a:t>
            </a:r>
            <a:r>
              <a:rPr lang="ru-RU" dirty="0" smtClean="0"/>
              <a:t>женщин расстройство менструального цикла</a:t>
            </a:r>
            <a:r>
              <a:rPr lang="ru-RU" dirty="0"/>
              <a:t> </a:t>
            </a:r>
            <a:r>
              <a:rPr lang="ru-RU" dirty="0" smtClean="0"/>
              <a:t>вплоть до аменореи</a:t>
            </a:r>
            <a:r>
              <a:rPr lang="ru-RU" dirty="0"/>
              <a:t> и </a:t>
            </a:r>
            <a:r>
              <a:rPr lang="ru-RU" dirty="0" err="1"/>
              <a:t>ановуляции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слабое кровообращение и, как следствие, постоянное чувство холода.</a:t>
            </a:r>
          </a:p>
          <a:p>
            <a:endParaRPr lang="ru-RU" dirty="0"/>
          </a:p>
        </p:txBody>
      </p:sp>
      <p:pic>
        <p:nvPicPr>
          <p:cNvPr id="3074" name="Picture 2" descr="C:\Users\Fox\Desktop\tzcvcfqe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6" y="1268760"/>
            <a:ext cx="2925752" cy="51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Прогноз при анорексии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sz="3000" dirty="0" smtClean="0"/>
              <a:t>Как </a:t>
            </a:r>
            <a:r>
              <a:rPr lang="ru-RU" sz="3000" dirty="0"/>
              <a:t>правило, активный курс психотерапии занимает от одного до трех месяцев, параллельно идет нормализация веса. </a:t>
            </a:r>
            <a:endParaRPr lang="ru-RU" sz="3000" dirty="0" smtClean="0"/>
          </a:p>
          <a:p>
            <a:pPr algn="just" fontAlgn="base"/>
            <a:r>
              <a:rPr lang="ru-RU" sz="3000" dirty="0" smtClean="0"/>
              <a:t>При </a:t>
            </a:r>
            <a:r>
              <a:rPr lang="ru-RU" sz="3000" dirty="0"/>
              <a:t>правильном лечении пациенты и после окончания терапии продолжают нормально питаться и прибавлять в весе, но случаи рецидивов анорексии нередки. Некоторые больные проходят по несколько психотерапевтических курсов и продолжают возвращаться на порочный путь заболевания. </a:t>
            </a:r>
            <a:endParaRPr lang="ru-RU" sz="3000" dirty="0" smtClean="0"/>
          </a:p>
          <a:p>
            <a:pPr algn="just" fontAlgn="base"/>
            <a:r>
              <a:rPr lang="ru-RU" sz="3000" dirty="0" smtClean="0"/>
              <a:t>Полное </a:t>
            </a:r>
            <a:r>
              <a:rPr lang="ru-RU" sz="3000" dirty="0"/>
              <a:t>выздоровление отмечается менее чем у половины лиц, страдающих анорексией.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5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Булимия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заболевание</a:t>
            </a:r>
            <a:r>
              <a:rPr lang="ru-RU" dirty="0"/>
              <a:t>, в основе которого лежит нервно-психическое расстройство, проявляющееся в неконтролируемом потреблении пищи, сосредоточенности на еде, калориях, весе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Fox\Desktop\1a-1a-1a-a-a-a-anobulim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5890"/>
            <a:ext cx="48430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Классификация булимии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600" dirty="0" smtClean="0"/>
              <a:t>первичную </a:t>
            </a:r>
            <a:r>
              <a:rPr lang="ru-RU" sz="2600" dirty="0"/>
              <a:t>булимию, неконтролируемое желание употреблять пищу, постоянный голод</a:t>
            </a:r>
            <a:r>
              <a:rPr lang="ru-RU" sz="2600" dirty="0" smtClean="0"/>
              <a:t>;</a:t>
            </a:r>
            <a:endParaRPr lang="ru-RU" sz="2600" dirty="0"/>
          </a:p>
          <a:p>
            <a:pPr fontAlgn="base"/>
            <a:r>
              <a:rPr lang="ru-RU" sz="2600" dirty="0"/>
              <a:t>булимию, как следствие анорексии – у </a:t>
            </a:r>
            <a:r>
              <a:rPr lang="ru-RU" sz="2600" dirty="0" err="1"/>
              <a:t>анорексиков</a:t>
            </a:r>
            <a:r>
              <a:rPr lang="ru-RU" sz="2600" dirty="0"/>
              <a:t> могут возникать приступы неконтролируемого переедания с последующим чувством вины и вызыванием рвоты, а также другими попытками очищения</a:t>
            </a:r>
            <a:r>
              <a:rPr lang="ru-RU" sz="2600" dirty="0" smtClean="0"/>
              <a:t>.</a:t>
            </a:r>
          </a:p>
          <a:p>
            <a:pPr fontAlgn="base"/>
            <a:endParaRPr lang="ru-RU" sz="2600" dirty="0" smtClean="0"/>
          </a:p>
          <a:p>
            <a:pPr marL="0" indent="0" fontAlgn="base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Булимия </a:t>
            </a:r>
            <a:r>
              <a:rPr lang="ru-RU" sz="2600" dirty="0">
                <a:solidFill>
                  <a:srgbClr val="002060"/>
                </a:solidFill>
              </a:rPr>
              <a:t>может протекать двумя способами:</a:t>
            </a:r>
          </a:p>
          <a:p>
            <a:pPr fontAlgn="base"/>
            <a:r>
              <a:rPr lang="ru-RU" sz="2600" dirty="0"/>
              <a:t>больные после приступов обжорства применяют методы очищения – рвоту, слабительное, клизмы;</a:t>
            </a:r>
          </a:p>
          <a:p>
            <a:pPr fontAlgn="base"/>
            <a:r>
              <a:rPr lang="ru-RU" sz="2600" dirty="0"/>
              <a:t>больные не занимаются очищением желудка от употребленной еды, а стараются контролировать свой вес диетами, с которых регулярно срываются в обжорство, после чего лишь усугубляют условия ограничения 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2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Причины булимии:</a:t>
            </a:r>
            <a:r>
              <a:rPr lang="ru-RU" sz="3600" i="1" dirty="0">
                <a:solidFill>
                  <a:srgbClr val="002060"/>
                </a:solidFill>
              </a:rPr>
              <a:t/>
            </a:r>
            <a:br>
              <a:rPr lang="ru-RU" sz="3600" i="1" dirty="0">
                <a:solidFill>
                  <a:srgbClr val="002060"/>
                </a:solidFill>
              </a:rPr>
            </a:b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Недостаток </a:t>
            </a:r>
            <a:r>
              <a:rPr lang="ru-RU" dirty="0"/>
              <a:t>питательных веществ в </a:t>
            </a:r>
            <a:r>
              <a:rPr lang="ru-RU" dirty="0" smtClean="0"/>
              <a:t>организме (постоянное соблюдение диет). 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Наследственная </a:t>
            </a:r>
            <a:r>
              <a:rPr lang="ru-RU" dirty="0"/>
              <a:t>предрасположенность </a:t>
            </a:r>
            <a:r>
              <a:rPr lang="ru-RU" dirty="0" smtClean="0"/>
              <a:t>(повышенная </a:t>
            </a:r>
            <a:r>
              <a:rPr lang="ru-RU" dirty="0"/>
              <a:t>чувствительность пищевых рецепторов и генетический </a:t>
            </a:r>
            <a:r>
              <a:rPr lang="ru-RU" dirty="0" smtClean="0"/>
              <a:t>сбой).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Повышенная эмоциональность </a:t>
            </a:r>
            <a:r>
              <a:rPr lang="ru-RU" dirty="0" smtClean="0"/>
              <a:t>(на </a:t>
            </a:r>
            <a:r>
              <a:rPr lang="ru-RU" dirty="0"/>
              <a:t>фоне как отрицательных, так и положительных </a:t>
            </a:r>
            <a:r>
              <a:rPr lang="ru-RU" dirty="0" smtClean="0"/>
              <a:t>эмоций уходит </a:t>
            </a:r>
            <a:r>
              <a:rPr lang="ru-RU" dirty="0"/>
              <a:t>много </a:t>
            </a:r>
            <a:r>
              <a:rPr lang="ru-RU" dirty="0" smtClean="0"/>
              <a:t>энергии). 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Депрессия (подвержены </a:t>
            </a:r>
            <a:r>
              <a:rPr lang="ru-RU" dirty="0"/>
              <a:t>женщины, которые чересчур обеспокоены своим внешним </a:t>
            </a:r>
            <a:r>
              <a:rPr lang="ru-RU" dirty="0" smtClean="0"/>
              <a:t>видом). В </a:t>
            </a:r>
            <a:r>
              <a:rPr lang="ru-RU" dirty="0"/>
              <a:t>этом случае одновременно с пищей </a:t>
            </a:r>
            <a:r>
              <a:rPr lang="ru-RU" dirty="0" smtClean="0"/>
              <a:t>они </a:t>
            </a:r>
            <a:r>
              <a:rPr lang="ru-RU" dirty="0"/>
              <a:t>принимают мочегонные и слабительные средства, которые в больших количествах губительно влияют на организм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У </a:t>
            </a:r>
            <a:r>
              <a:rPr lang="ru-RU" dirty="0"/>
              <a:t>взрослого человека </a:t>
            </a:r>
            <a:r>
              <a:rPr lang="ru-RU" dirty="0" smtClean="0"/>
              <a:t>- на </a:t>
            </a:r>
            <a:r>
              <a:rPr lang="ru-RU" dirty="0"/>
              <a:t>фоне психологических травм, которые были получены еще в </a:t>
            </a:r>
            <a:r>
              <a:rPr lang="ru-RU" dirty="0" smtClean="0"/>
              <a:t>детстве (недостаток </a:t>
            </a:r>
            <a:r>
              <a:rPr lang="ru-RU" dirty="0"/>
              <a:t>любви и внимания, недоедание, плохие отношения с </a:t>
            </a:r>
            <a:r>
              <a:rPr lang="ru-RU" dirty="0" smtClean="0"/>
              <a:t>родителями).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9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Симптомы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Поведенческие признаки:</a:t>
            </a:r>
          </a:p>
          <a:p>
            <a:pPr fontAlgn="base"/>
            <a:r>
              <a:rPr lang="ru-RU" sz="2000" dirty="0" smtClean="0"/>
              <a:t>употребление большого количества еды, плохое пережевывание, заглатывание кусками, торопливость в еде;</a:t>
            </a:r>
          </a:p>
          <a:p>
            <a:pPr fontAlgn="base"/>
            <a:r>
              <a:rPr lang="ru-RU" sz="2000" dirty="0" smtClean="0"/>
              <a:t>после приема пищи </a:t>
            </a:r>
            <a:r>
              <a:rPr lang="ru-RU" sz="2000" dirty="0" err="1" smtClean="0"/>
              <a:t>булемик</a:t>
            </a:r>
            <a:r>
              <a:rPr lang="ru-RU" sz="2000" dirty="0" smtClean="0"/>
              <a:t> может отправится в туалет, чтобы вызвать рвоту;</a:t>
            </a:r>
          </a:p>
          <a:p>
            <a:pPr fontAlgn="base"/>
            <a:r>
              <a:rPr lang="ru-RU" sz="2000" dirty="0" smtClean="0"/>
              <a:t>замкнутый образ жизни, скрытность, признаки психологического нездоровья.</a:t>
            </a:r>
          </a:p>
          <a:p>
            <a:pPr fontAlgn="base"/>
            <a:endParaRPr lang="ru-RU" sz="2000" dirty="0"/>
          </a:p>
          <a:p>
            <a:pPr marL="0" indent="0" fontAlgn="base">
              <a:buNone/>
            </a:pPr>
            <a:r>
              <a:rPr lang="ru-RU" sz="2000" u="sng" dirty="0">
                <a:solidFill>
                  <a:srgbClr val="C00000"/>
                </a:solidFill>
              </a:rPr>
              <a:t>Физиологические признаки:</a:t>
            </a:r>
          </a:p>
          <a:p>
            <a:pPr fontAlgn="base"/>
            <a:r>
              <a:rPr lang="ru-RU" sz="2000" dirty="0" smtClean="0"/>
              <a:t>перепады </a:t>
            </a:r>
            <a:r>
              <a:rPr lang="ru-RU" sz="2000" dirty="0"/>
              <a:t>веса – больной то поправляется, то резко худеет;</a:t>
            </a:r>
          </a:p>
          <a:p>
            <a:pPr fontAlgn="base"/>
            <a:r>
              <a:rPr lang="ru-RU" sz="2000" dirty="0"/>
              <a:t>слабость, пониженная энергетика, общее нездоровье;</a:t>
            </a:r>
          </a:p>
          <a:p>
            <a:pPr fontAlgn="base"/>
            <a:r>
              <a:rPr lang="ru-RU" sz="2000" dirty="0"/>
              <a:t>склонность к воспалению горла и глотки </a:t>
            </a:r>
            <a:r>
              <a:rPr lang="ru-RU" sz="2000" dirty="0" smtClean="0"/>
              <a:t>(ангины, фарингиты);</a:t>
            </a:r>
            <a:endParaRPr lang="ru-RU" sz="2000" dirty="0"/>
          </a:p>
          <a:p>
            <a:pPr fontAlgn="base"/>
            <a:r>
              <a:rPr lang="ru-RU" sz="2000" dirty="0" smtClean="0"/>
              <a:t>болезни органов пищеварения, </a:t>
            </a:r>
            <a:r>
              <a:rPr lang="ru-RU" sz="2000" dirty="0"/>
              <a:t>обменные расстройства;</a:t>
            </a:r>
          </a:p>
          <a:p>
            <a:pPr fontAlgn="base"/>
            <a:r>
              <a:rPr lang="ru-RU" sz="2000" dirty="0" smtClean="0"/>
              <a:t>стоматологические заболевания, как следствие регулярной рвоты;</a:t>
            </a:r>
            <a:endParaRPr lang="ru-RU" sz="2000" dirty="0"/>
          </a:p>
          <a:p>
            <a:pPr fontAlgn="base"/>
            <a:r>
              <a:rPr lang="ru-RU" sz="2000" dirty="0"/>
              <a:t>усиленное слюноотделение, гипертрофия слюнных желез;</a:t>
            </a:r>
          </a:p>
          <a:p>
            <a:pPr fontAlgn="base"/>
            <a:r>
              <a:rPr lang="ru-RU" sz="2000" dirty="0" smtClean="0"/>
              <a:t>дерматиты, </a:t>
            </a:r>
            <a:r>
              <a:rPr lang="ru-RU" sz="2000" dirty="0"/>
              <a:t> </a:t>
            </a:r>
            <a:r>
              <a:rPr lang="ru-RU" sz="2000" dirty="0" smtClean="0"/>
              <a:t>дряблость кожи, </a:t>
            </a:r>
            <a:r>
              <a:rPr lang="ru-RU" sz="2000" dirty="0"/>
              <a:t>признаки обезвоживания.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Практически </a:t>
            </a:r>
            <a:r>
              <a:rPr lang="ru-RU" sz="2000" dirty="0"/>
              <a:t>всегда больные отказываются замечать у себя признаки болезни, считают, что проблемы питания они могут решить с помощью волевых усилий.</a:t>
            </a:r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68960"/>
            <a:ext cx="14401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Осложнения булимии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Осложнения </a:t>
            </a:r>
            <a:r>
              <a:rPr lang="ru-RU" dirty="0"/>
              <a:t>со стороны </a:t>
            </a:r>
            <a:r>
              <a:rPr lang="ru-RU" dirty="0" smtClean="0"/>
              <a:t>ротовой полости (кариес, пародонтоз, разрушение зубной  эмали).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Охриплость </a:t>
            </a:r>
            <a:r>
              <a:rPr lang="ru-RU" dirty="0"/>
              <a:t>в результате регулярного вызова рвоты, травмы слизистой верхних дыхательных и пищеварительных путей</a:t>
            </a:r>
            <a:r>
              <a:rPr lang="ru-RU" dirty="0" smtClean="0"/>
              <a:t>;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Возможно </a:t>
            </a:r>
            <a:r>
              <a:rPr lang="ru-RU" dirty="0"/>
              <a:t>развитие паротита</a:t>
            </a:r>
            <a:r>
              <a:rPr lang="ru-RU" dirty="0" smtClean="0"/>
              <a:t>;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Гинекологические </a:t>
            </a:r>
            <a:r>
              <a:rPr lang="ru-RU" dirty="0"/>
              <a:t>расстройства (нарушения цикла вплоть до </a:t>
            </a:r>
            <a:r>
              <a:rPr lang="ru-RU" dirty="0" smtClean="0"/>
              <a:t>аменореи);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Пищеварительные </a:t>
            </a:r>
            <a:r>
              <a:rPr lang="ru-RU" dirty="0"/>
              <a:t>расстройства </a:t>
            </a:r>
            <a:r>
              <a:rPr lang="ru-RU" dirty="0" smtClean="0"/>
              <a:t>(хронические гастриты, энтериты, нарушения </a:t>
            </a:r>
            <a:r>
              <a:rPr lang="ru-RU" dirty="0"/>
              <a:t>перистальтики кишечника</a:t>
            </a:r>
            <a:r>
              <a:rPr lang="ru-RU" dirty="0" smtClean="0"/>
              <a:t>, нарушения </a:t>
            </a:r>
            <a:r>
              <a:rPr lang="ru-RU" dirty="0"/>
              <a:t>функций поджелудочной железы и </a:t>
            </a:r>
            <a:r>
              <a:rPr lang="ru-RU" dirty="0" smtClean="0"/>
              <a:t>печени и др.);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Эндокринные </a:t>
            </a:r>
            <a:r>
              <a:rPr lang="ru-RU" dirty="0"/>
              <a:t>заболевания </a:t>
            </a:r>
            <a:r>
              <a:rPr lang="ru-RU" dirty="0" smtClean="0"/>
              <a:t>(сахарный диабет, </a:t>
            </a:r>
            <a:r>
              <a:rPr lang="ru-RU" dirty="0" err="1" smtClean="0"/>
              <a:t>гипотериоз</a:t>
            </a:r>
            <a:r>
              <a:rPr lang="ru-RU" dirty="0" smtClean="0"/>
              <a:t>, надпочечниковая недостаточность), </a:t>
            </a:r>
            <a:r>
              <a:rPr lang="ru-RU" dirty="0"/>
              <a:t>метаболический синдром, расстройство водно-электролитного баланса.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5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896544" cy="4536504"/>
          </a:xfrm>
        </p:spPr>
        <p:txBody>
          <a:bodyPr>
            <a:normAutofit fontScale="90000"/>
          </a:bodyPr>
          <a:lstStyle/>
          <a:p>
            <a:pPr marL="0" indent="0" algn="r"/>
            <a:r>
              <a:rPr lang="ru-RU" sz="2800" i="1" dirty="0">
                <a:solidFill>
                  <a:srgbClr val="FF0000"/>
                </a:solidFill>
              </a:rPr>
              <a:t>Пищевое поведение  </a:t>
            </a:r>
            <a:r>
              <a:rPr lang="ru-RU" sz="2800" dirty="0"/>
              <a:t>– ценностное отношение к пище и ее приему, стереотип питания в обыденных условиях и в ситуации стресса, поведение, ориентированное на образ собственного тела, и деятельность по формированию этого образа.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1800" dirty="0"/>
              <a:t>(Менделевич, 2005)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13176"/>
            <a:ext cx="8568952" cy="1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Пищевое </a:t>
            </a:r>
            <a:r>
              <a:rPr lang="ru-RU" sz="2400" dirty="0"/>
              <a:t>поведение включает в себя установки, формы </a:t>
            </a:r>
            <a:r>
              <a:rPr lang="ru-RU" sz="2400" dirty="0" smtClean="0"/>
              <a:t>поведения</a:t>
            </a:r>
            <a:r>
              <a:rPr lang="ru-RU" sz="2400" dirty="0"/>
              <a:t>, привычки и эмоции, касающиеся еды, которые индивидуальны для каждого человека.</a:t>
            </a:r>
            <a:endParaRPr lang="ru-RU" sz="2400" dirty="0" smtClean="0"/>
          </a:p>
        </p:txBody>
      </p:sp>
      <p:pic>
        <p:nvPicPr>
          <p:cNvPr id="1026" name="Picture 2" descr="C:\Users\Fox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764704"/>
            <a:ext cx="292075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Прогноз при булимии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Прогноз связан </a:t>
            </a:r>
            <a:r>
              <a:rPr lang="ru-RU" dirty="0"/>
              <a:t>с психологическим состоянием пациента и эффективностью лечения. </a:t>
            </a:r>
            <a:endParaRPr lang="ru-RU" dirty="0" smtClean="0"/>
          </a:p>
          <a:p>
            <a:pPr fontAlgn="base"/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При </a:t>
            </a:r>
            <a:r>
              <a:rPr lang="ru-RU" dirty="0"/>
              <a:t>неэффективности терапии и отказе от нее прогноз неблагоприятен – развиваются осложнения, затрагивается сердечно-сосудистая система. Смерть может наступить от </a:t>
            </a:r>
            <a:r>
              <a:rPr lang="ru-RU" dirty="0" smtClean="0"/>
              <a:t>сердечной недостаточности, </a:t>
            </a:r>
            <a:r>
              <a:rPr lang="ru-RU" dirty="0"/>
              <a:t>разрыва желудка, внутренних кровотечений, а так же угнетение психики может толкнуть больного на самоубийство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marL="0" indent="0" fontAlgn="base">
              <a:buNone/>
            </a:pPr>
            <a:r>
              <a:rPr lang="ru-RU" dirty="0"/>
              <a:t>При регулярной терапии и выправлении психологических расстройств прогноз благоприятен. Возможны спонтанные излечения вследствие сильных положительных душевных потрясений.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Компульсивное</a:t>
            </a:r>
            <a:r>
              <a:rPr lang="ru-RU" dirty="0" smtClean="0">
                <a:solidFill>
                  <a:srgbClr val="C00000"/>
                </a:solidFill>
              </a:rPr>
              <a:t> переедание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3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Расстройство</a:t>
            </a:r>
            <a:r>
              <a:rPr lang="ru-RU" dirty="0"/>
              <a:t>, которое характеризуется неконтролируемыми потреблениями пищи несколько раз в день, не имеющими никакого отношения к физиологическому чувству голода и насыщения организма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Приводит к ожирению.</a:t>
            </a:r>
            <a:endParaRPr lang="ru-RU" dirty="0"/>
          </a:p>
        </p:txBody>
      </p:sp>
      <p:pic>
        <p:nvPicPr>
          <p:cNvPr id="4098" name="Picture 2" descr="C:\Users\Fox\Desktop\amerikanskaja-kuhnj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6172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причины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588103" cy="4709119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Биологические</a:t>
            </a:r>
            <a:r>
              <a:rPr lang="ru-RU" dirty="0" smtClean="0"/>
              <a:t> (заболевания гипоталамуса, генетические мутации и др.)</a:t>
            </a:r>
          </a:p>
          <a:p>
            <a:endParaRPr lang="ru-RU" i="1" dirty="0" smtClean="0"/>
          </a:p>
          <a:p>
            <a:r>
              <a:rPr lang="ru-RU" i="1" dirty="0" smtClean="0"/>
              <a:t>Социальные </a:t>
            </a:r>
            <a:r>
              <a:rPr lang="ru-RU" dirty="0" smtClean="0"/>
              <a:t>(культ стройности и как следствие – негативные эмоции; поощрения едой, особенно дети; критика фигуры и др.)</a:t>
            </a:r>
          </a:p>
          <a:p>
            <a:endParaRPr lang="ru-RU" i="1" dirty="0" smtClean="0"/>
          </a:p>
          <a:p>
            <a:r>
              <a:rPr lang="ru-RU" i="1" dirty="0" smtClean="0"/>
              <a:t>Психологические (</a:t>
            </a:r>
            <a:r>
              <a:rPr lang="ru-RU" dirty="0" smtClean="0"/>
              <a:t>депрессия, низкая самооценка, стрессовые события и </a:t>
            </a:r>
            <a:r>
              <a:rPr lang="ru-RU" dirty="0"/>
              <a:t>чувство </a:t>
            </a:r>
            <a:r>
              <a:rPr lang="ru-RU" dirty="0" smtClean="0"/>
              <a:t>одиночества).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97716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Симптомы переедания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</a:rPr>
              <a:t>Поведенческие симптомы </a:t>
            </a:r>
            <a:r>
              <a:rPr lang="ru-RU" sz="2400" i="1" dirty="0" smtClean="0">
                <a:solidFill>
                  <a:srgbClr val="C00000"/>
                </a:solidFill>
              </a:rPr>
              <a:t>:</a:t>
            </a:r>
            <a:endParaRPr lang="ru-RU" sz="2400" i="1" dirty="0">
              <a:solidFill>
                <a:srgbClr val="C00000"/>
              </a:solidFill>
            </a:endParaRPr>
          </a:p>
          <a:p>
            <a:pPr lvl="0"/>
            <a:r>
              <a:rPr lang="ru-RU" sz="2400" dirty="0"/>
              <a:t>Невозможность прекратить есть или контролировать то, что вы едите</a:t>
            </a:r>
          </a:p>
          <a:p>
            <a:pPr lvl="0"/>
            <a:r>
              <a:rPr lang="ru-RU" sz="2400" dirty="0"/>
              <a:t>Быстро поедание большого количества пищи</a:t>
            </a:r>
          </a:p>
          <a:p>
            <a:pPr lvl="0"/>
            <a:r>
              <a:rPr lang="ru-RU" sz="2400" dirty="0"/>
              <a:t>Питание даже тогда, когда вы сыты</a:t>
            </a:r>
          </a:p>
          <a:p>
            <a:pPr lvl="0"/>
            <a:r>
              <a:rPr lang="ru-RU" sz="2400" dirty="0"/>
              <a:t>Сокрытие или накопление пищи, чтобы поесть позже в тайне</a:t>
            </a:r>
          </a:p>
          <a:p>
            <a:pPr lvl="0"/>
            <a:r>
              <a:rPr lang="ru-RU" sz="2400" dirty="0"/>
              <a:t>Обычное питание рядом с другими людьми, но жор в одиночестве.</a:t>
            </a:r>
          </a:p>
          <a:p>
            <a:r>
              <a:rPr lang="ru-RU" sz="2400" dirty="0"/>
              <a:t>Питание непрерывно в течение всего дня, без каких-либо запланированных приемов пищи.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20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Симптомы переедания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96752"/>
            <a:ext cx="597666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Эмоциональные </a:t>
            </a:r>
            <a:r>
              <a:rPr lang="ru-RU" i="1" dirty="0" smtClean="0">
                <a:solidFill>
                  <a:srgbClr val="C00000"/>
                </a:solidFill>
              </a:rPr>
              <a:t>симптомы: </a:t>
            </a:r>
          </a:p>
          <a:p>
            <a:r>
              <a:rPr lang="ru-RU" dirty="0" smtClean="0"/>
              <a:t>Чувство </a:t>
            </a:r>
            <a:r>
              <a:rPr lang="ru-RU" dirty="0"/>
              <a:t>стресса или напряжения, которые высвобождаются только едой.</a:t>
            </a:r>
          </a:p>
          <a:p>
            <a:pPr lvl="0"/>
            <a:r>
              <a:rPr lang="ru-RU" dirty="0"/>
              <a:t>Смущение по поводу того, сколько вы едите</a:t>
            </a:r>
          </a:p>
          <a:p>
            <a:pPr lvl="0"/>
            <a:r>
              <a:rPr lang="ru-RU" dirty="0"/>
              <a:t>Чувство как будто вы на автопилоте во время переедания.</a:t>
            </a:r>
          </a:p>
          <a:p>
            <a:pPr lvl="0"/>
            <a:r>
              <a:rPr lang="ru-RU" dirty="0"/>
              <a:t>Отсутствие чувства удовлетворения, сколько бы вы не </a:t>
            </a:r>
            <a:r>
              <a:rPr lang="ru-RU" dirty="0" smtClean="0"/>
              <a:t>съели.</a:t>
            </a:r>
            <a:endParaRPr lang="ru-RU" dirty="0"/>
          </a:p>
          <a:p>
            <a:pPr lvl="0"/>
            <a:r>
              <a:rPr lang="ru-RU" dirty="0"/>
              <a:t>Чувство вины, отвращение, или депрессия после </a:t>
            </a:r>
            <a:r>
              <a:rPr lang="ru-RU" dirty="0" smtClean="0"/>
              <a:t>переедания.</a:t>
            </a:r>
            <a:endParaRPr lang="ru-RU" dirty="0"/>
          </a:p>
          <a:p>
            <a:pPr lvl="0"/>
            <a:r>
              <a:rPr lang="ru-RU" dirty="0"/>
              <a:t>Отчаяние по поводу возможности контролировать вес и привычки </a:t>
            </a:r>
            <a:r>
              <a:rPr lang="ru-RU" dirty="0" smtClean="0"/>
              <a:t>питания.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Fox\Desktop\shutterstock_81884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" y="1700808"/>
            <a:ext cx="316935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Последствия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9600" dirty="0"/>
              <a:t>• Повышение уровня холестерина в </a:t>
            </a:r>
            <a:r>
              <a:rPr lang="ru-RU" sz="9600" dirty="0" smtClean="0"/>
              <a:t>крови</a:t>
            </a:r>
          </a:p>
          <a:p>
            <a:pPr marL="0" indent="0">
              <a:buNone/>
            </a:pPr>
            <a:r>
              <a:rPr lang="ru-RU" sz="9600" dirty="0" smtClean="0"/>
              <a:t>• </a:t>
            </a:r>
            <a:r>
              <a:rPr lang="ru-RU" sz="9600" dirty="0"/>
              <a:t>Заболевания желчного пузыря</a:t>
            </a:r>
            <a:br>
              <a:rPr lang="ru-RU" sz="9600" dirty="0"/>
            </a:br>
            <a:r>
              <a:rPr lang="ru-RU" sz="9600" dirty="0"/>
              <a:t>• </a:t>
            </a:r>
            <a:r>
              <a:rPr lang="ru-RU" sz="9600" dirty="0" smtClean="0"/>
              <a:t>Сахарный диабет </a:t>
            </a:r>
            <a:r>
              <a:rPr lang="ru-RU" sz="9600" dirty="0"/>
              <a:t>2-го типа</a:t>
            </a:r>
            <a:br>
              <a:rPr lang="ru-RU" sz="9600" dirty="0"/>
            </a:br>
            <a:r>
              <a:rPr lang="ru-RU" sz="9600" dirty="0"/>
              <a:t>• </a:t>
            </a:r>
            <a:r>
              <a:rPr lang="ru-RU" sz="9600" dirty="0" smtClean="0"/>
              <a:t>Онкологические болезни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• </a:t>
            </a:r>
            <a:r>
              <a:rPr lang="ru-RU" sz="9600" dirty="0" smtClean="0"/>
              <a:t>Гипертония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• </a:t>
            </a:r>
            <a:r>
              <a:rPr lang="ru-RU" sz="9600" dirty="0" smtClean="0"/>
              <a:t>Остеоартрит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• </a:t>
            </a:r>
            <a:r>
              <a:rPr lang="ru-RU" sz="9600" dirty="0" smtClean="0"/>
              <a:t>Суставные </a:t>
            </a:r>
            <a:r>
              <a:rPr lang="ru-RU" sz="9600" dirty="0"/>
              <a:t>и мышечные боли</a:t>
            </a:r>
            <a:br>
              <a:rPr lang="ru-RU" sz="9600" dirty="0"/>
            </a:br>
            <a:r>
              <a:rPr lang="ru-RU" sz="9600" dirty="0"/>
              <a:t>• Проблемы с желудочно-кишечным трактом</a:t>
            </a:r>
            <a:br>
              <a:rPr lang="ru-RU" sz="9600" dirty="0"/>
            </a:br>
            <a:r>
              <a:rPr lang="ru-RU" sz="9600" dirty="0"/>
              <a:t>• Менструальные нарушения у женщин</a:t>
            </a:r>
            <a:br>
              <a:rPr lang="ru-RU" sz="9600" dirty="0"/>
            </a:br>
            <a:r>
              <a:rPr lang="ru-RU" sz="9600" dirty="0"/>
              <a:t>• Болезни сердечнососудистой системы</a:t>
            </a:r>
            <a:br>
              <a:rPr lang="ru-RU" sz="9600" dirty="0"/>
            </a:br>
            <a:r>
              <a:rPr lang="ru-RU" sz="9600" dirty="0" smtClean="0"/>
              <a:t>• </a:t>
            </a:r>
            <a:r>
              <a:rPr lang="ru-RU" sz="9600" dirty="0"/>
              <a:t>Депрессия</a:t>
            </a:r>
            <a:br>
              <a:rPr lang="ru-RU" sz="9600" dirty="0"/>
            </a:br>
            <a:r>
              <a:rPr lang="ru-RU" sz="9600" dirty="0"/>
              <a:t>• Бессонница</a:t>
            </a:r>
            <a:br>
              <a:rPr lang="ru-RU" sz="9600" dirty="0"/>
            </a:br>
            <a:r>
              <a:rPr lang="ru-RU" sz="9600" dirty="0"/>
              <a:t>• Суицидальные мысли</a:t>
            </a:r>
            <a:br>
              <a:rPr lang="ru-RU" sz="9600" dirty="0"/>
            </a:br>
            <a:r>
              <a:rPr lang="ru-RU" sz="9600" dirty="0"/>
              <a:t>• Ожирение</a:t>
            </a:r>
            <a:br>
              <a:rPr lang="ru-RU" sz="9600" dirty="0"/>
            </a:br>
            <a:endParaRPr lang="ru-RU" sz="9600" dirty="0"/>
          </a:p>
        </p:txBody>
      </p:sp>
      <p:pic>
        <p:nvPicPr>
          <p:cNvPr id="8194" name="Picture 2" descr="C:\Users\Fox\Desktop\fake_fat_cele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11216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18" y="4554391"/>
            <a:ext cx="3873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758988" cy="18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Алиментарное ожирение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618" y="1340768"/>
            <a:ext cx="8229600" cy="48139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Ожирение</a:t>
            </a:r>
            <a:r>
              <a:rPr lang="ru-RU" dirty="0" smtClean="0"/>
              <a:t> - патологическое </a:t>
            </a:r>
            <a:r>
              <a:rPr lang="ru-RU" dirty="0"/>
              <a:t>состояние, характеризующееся увеличением массы тела за счет избыточного отложения жира в организме.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Алиментарное </a:t>
            </a:r>
            <a:r>
              <a:rPr lang="ru-RU" b="1" dirty="0"/>
              <a:t>ожирение</a:t>
            </a:r>
            <a:r>
              <a:rPr lang="ru-RU" dirty="0"/>
              <a:t> – </a:t>
            </a:r>
            <a:r>
              <a:rPr lang="ru-RU" dirty="0" smtClean="0"/>
              <a:t>это пищевое или первичное ожирение.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400" u="sng" dirty="0" smtClean="0">
                <a:solidFill>
                  <a:srgbClr val="002060"/>
                </a:solidFill>
              </a:rPr>
              <a:t>Степени:</a:t>
            </a:r>
          </a:p>
          <a:p>
            <a:pPr marL="0" indent="0">
              <a:buNone/>
            </a:pPr>
            <a:r>
              <a:rPr lang="ru-RU" sz="3400" dirty="0" smtClean="0"/>
              <a:t>1 степень – 20-29%</a:t>
            </a:r>
          </a:p>
          <a:p>
            <a:pPr marL="0" indent="0">
              <a:buNone/>
            </a:pPr>
            <a:r>
              <a:rPr lang="ru-RU" sz="3400" dirty="0" smtClean="0"/>
              <a:t>2 степень – 30-49%</a:t>
            </a:r>
          </a:p>
          <a:p>
            <a:pPr marL="0" indent="0">
              <a:buNone/>
            </a:pPr>
            <a:r>
              <a:rPr lang="ru-RU" sz="3400" dirty="0" smtClean="0"/>
              <a:t>3 степень – 50-99%</a:t>
            </a:r>
          </a:p>
          <a:p>
            <a:pPr marL="0" indent="0">
              <a:buNone/>
            </a:pPr>
            <a:r>
              <a:rPr lang="ru-RU" sz="3400" dirty="0" smtClean="0"/>
              <a:t>4 степень – более 100%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/>
            </a:r>
            <a:br>
              <a:rPr lang="ru-RU" sz="3400" dirty="0"/>
            </a:br>
            <a:r>
              <a:rPr lang="ru-RU" sz="3400" u="sng" dirty="0" smtClean="0">
                <a:solidFill>
                  <a:srgbClr val="002060"/>
                </a:solidFill>
              </a:rPr>
              <a:t>Виды:</a:t>
            </a:r>
          </a:p>
          <a:p>
            <a:pPr marL="0" indent="0">
              <a:buNone/>
            </a:pPr>
            <a:r>
              <a:rPr lang="ru-RU" sz="3400" dirty="0" err="1"/>
              <a:t>Андроидное</a:t>
            </a:r>
            <a:r>
              <a:rPr lang="ru-RU" sz="3400" dirty="0"/>
              <a:t> (по мужскому типу)</a:t>
            </a:r>
            <a:br>
              <a:rPr lang="ru-RU" sz="3400" dirty="0"/>
            </a:br>
            <a:r>
              <a:rPr lang="ru-RU" sz="3400" dirty="0" err="1"/>
              <a:t>Гиноидное</a:t>
            </a:r>
            <a:r>
              <a:rPr lang="ru-RU" sz="3400" dirty="0"/>
              <a:t> (по женскому типу) </a:t>
            </a:r>
            <a:br>
              <a:rPr lang="ru-RU" sz="3400" dirty="0"/>
            </a:br>
            <a:r>
              <a:rPr lang="ru-RU" sz="3400" dirty="0"/>
              <a:t>Смешанное </a:t>
            </a:r>
            <a:br>
              <a:rPr lang="ru-RU" sz="3400" dirty="0"/>
            </a:br>
            <a:endParaRPr lang="ru-RU" sz="3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1" y="2564904"/>
            <a:ext cx="375964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Основные причины ожирения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неправильное</a:t>
            </a:r>
            <a:r>
              <a:rPr lang="ru-RU" dirty="0"/>
              <a:t>, несбалансированное, избыточное питание;</a:t>
            </a:r>
          </a:p>
          <a:p>
            <a:pPr fontAlgn="base"/>
            <a:r>
              <a:rPr lang="ru-RU" dirty="0" smtClean="0"/>
              <a:t>малоподвижный</a:t>
            </a:r>
            <a:r>
              <a:rPr lang="ru-RU" dirty="0"/>
              <a:t>, в основном сидячий, образ жизни;</a:t>
            </a:r>
          </a:p>
          <a:p>
            <a:pPr fontAlgn="base"/>
            <a:r>
              <a:rPr lang="ru-RU" dirty="0"/>
              <a:t>п</a:t>
            </a:r>
            <a:r>
              <a:rPr lang="ru-RU" dirty="0" smtClean="0"/>
              <a:t>сихологические </a:t>
            </a:r>
            <a:r>
              <a:rPr lang="ru-RU" dirty="0"/>
              <a:t>факторы.</a:t>
            </a:r>
          </a:p>
          <a:p>
            <a:endParaRPr lang="ru-RU" dirty="0"/>
          </a:p>
        </p:txBody>
      </p:sp>
      <p:pic>
        <p:nvPicPr>
          <p:cNvPr id="10242" name="Picture 2" descr="C:\Users\Fox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81121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ox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2043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55" y="4569663"/>
            <a:ext cx="2803786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Факторы, способствующие ожирению: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Недостаток физической активности</a:t>
            </a:r>
          </a:p>
          <a:p>
            <a:r>
              <a:rPr lang="ru-RU" dirty="0" smtClean="0"/>
              <a:t>Генетическая предрасположенность</a:t>
            </a:r>
          </a:p>
          <a:p>
            <a:r>
              <a:rPr lang="ru-RU" dirty="0" smtClean="0"/>
              <a:t>Метаболизм</a:t>
            </a:r>
          </a:p>
          <a:p>
            <a:r>
              <a:rPr lang="ru-RU" dirty="0"/>
              <a:t>Активность фермента </a:t>
            </a:r>
            <a:r>
              <a:rPr lang="ru-RU" dirty="0" err="1"/>
              <a:t>липопротеинплазы</a:t>
            </a:r>
            <a:r>
              <a:rPr lang="ru-RU" dirty="0"/>
              <a:t> (</a:t>
            </a:r>
            <a:r>
              <a:rPr lang="en-US" dirty="0"/>
              <a:t>LPL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/>
              <a:t>Соотношение между коричневой и желтой жировой </a:t>
            </a:r>
            <a:r>
              <a:rPr lang="ru-RU" dirty="0" smtClean="0"/>
              <a:t>тканью</a:t>
            </a:r>
          </a:p>
          <a:p>
            <a:r>
              <a:rPr lang="ru-RU" dirty="0"/>
              <a:t>Частота потребления </a:t>
            </a:r>
            <a:r>
              <a:rPr lang="ru-RU" dirty="0" smtClean="0"/>
              <a:t>пищи</a:t>
            </a:r>
          </a:p>
          <a:p>
            <a:r>
              <a:rPr lang="ru-RU" dirty="0"/>
              <a:t> Состав пищевого </a:t>
            </a:r>
            <a:r>
              <a:rPr lang="ru-RU" dirty="0" smtClean="0"/>
              <a:t>рациона</a:t>
            </a:r>
          </a:p>
          <a:p>
            <a:r>
              <a:rPr lang="ru-RU" dirty="0"/>
              <a:t>Подбор пищевых продуктов в рационе </a:t>
            </a:r>
            <a:r>
              <a:rPr lang="ru-RU" dirty="0" smtClean="0"/>
              <a:t>питания</a:t>
            </a:r>
          </a:p>
          <a:p>
            <a:r>
              <a:rPr lang="ru-RU" dirty="0"/>
              <a:t>Влияние стрессовых ситуаций на увеличение веса</a:t>
            </a:r>
          </a:p>
        </p:txBody>
      </p:sp>
    </p:spTree>
    <p:extLst>
      <p:ext uri="{BB962C8B-B14F-4D97-AF65-F5344CB8AC3E}">
        <p14:creationId xmlns:p14="http://schemas.microsoft.com/office/powerpoint/2010/main" val="150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Психологические </a:t>
            </a:r>
            <a:r>
              <a:rPr lang="ru-RU" sz="3200" dirty="0">
                <a:solidFill>
                  <a:srgbClr val="002060"/>
                </a:solidFill>
              </a:rPr>
              <a:t>особенности: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высокая </a:t>
            </a:r>
            <a:r>
              <a:rPr lang="ru-RU" dirty="0"/>
              <a:t>тревожность; </a:t>
            </a:r>
            <a:endParaRPr lang="ru-RU" dirty="0" smtClean="0"/>
          </a:p>
          <a:p>
            <a:pPr algn="just"/>
            <a:r>
              <a:rPr lang="ru-RU" dirty="0" smtClean="0"/>
              <a:t>несоответствие </a:t>
            </a:r>
            <a:r>
              <a:rPr lang="ru-RU" dirty="0"/>
              <a:t>своему идеалу и неадекватная самооценка; </a:t>
            </a:r>
            <a:endParaRPr lang="ru-RU" dirty="0" smtClean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чувства внутренней пустоты, потерянности, подавленности; </a:t>
            </a:r>
            <a:endParaRPr lang="ru-RU" dirty="0" smtClean="0"/>
          </a:p>
          <a:p>
            <a:pPr algn="just"/>
            <a:r>
              <a:rPr lang="ru-RU" dirty="0" smtClean="0"/>
              <a:t>склонность </a:t>
            </a:r>
            <a:r>
              <a:rPr lang="ru-RU" dirty="0"/>
              <a:t>к </a:t>
            </a:r>
            <a:r>
              <a:rPr lang="ru-RU" dirty="0" err="1"/>
              <a:t>соматизации</a:t>
            </a:r>
            <a:r>
              <a:rPr lang="ru-RU" dirty="0"/>
              <a:t> и чрезмерное беспокойство за состояние своего здоровья; </a:t>
            </a:r>
            <a:endParaRPr lang="ru-RU" dirty="0" smtClean="0"/>
          </a:p>
          <a:p>
            <a:pPr algn="just"/>
            <a:r>
              <a:rPr lang="ru-RU" dirty="0" smtClean="0"/>
              <a:t>сложности </a:t>
            </a:r>
            <a:r>
              <a:rPr lang="ru-RU" dirty="0"/>
              <a:t>в межличностных взаимоотношениях, стремление уклониться от </a:t>
            </a:r>
            <a:r>
              <a:rPr lang="ru-RU" dirty="0" smtClean="0"/>
              <a:t>социальных </a:t>
            </a:r>
            <a:r>
              <a:rPr lang="ru-RU" dirty="0"/>
              <a:t>контактов и обязанностей; </a:t>
            </a:r>
            <a:endParaRPr lang="ru-RU" dirty="0" smtClean="0"/>
          </a:p>
          <a:p>
            <a:pPr algn="just"/>
            <a:r>
              <a:rPr lang="ru-RU" dirty="0" smtClean="0"/>
              <a:t>психастенические </a:t>
            </a:r>
            <a:r>
              <a:rPr lang="ru-RU" dirty="0"/>
              <a:t>симптомы: «отсутствие сил», психологический дискомфорт, </a:t>
            </a:r>
            <a:r>
              <a:rPr lang="ru-RU" dirty="0" smtClean="0"/>
              <a:t>плохое </a:t>
            </a:r>
            <a:r>
              <a:rPr lang="ru-RU" dirty="0"/>
              <a:t>самочувствие; </a:t>
            </a:r>
            <a:endParaRPr lang="ru-RU" dirty="0" smtClean="0"/>
          </a:p>
          <a:p>
            <a:pPr algn="just"/>
            <a:r>
              <a:rPr lang="ru-RU" dirty="0" smtClean="0"/>
              <a:t>сильное </a:t>
            </a:r>
            <a:r>
              <a:rPr lang="ru-RU" dirty="0"/>
              <a:t>чувство вины после эпизодов переедания</a:t>
            </a:r>
          </a:p>
        </p:txBody>
      </p:sp>
    </p:spTree>
    <p:extLst>
      <p:ext uri="{BB962C8B-B14F-4D97-AF65-F5344CB8AC3E}">
        <p14:creationId xmlns:p14="http://schemas.microsoft.com/office/powerpoint/2010/main" val="3503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Ожирение - социальная проблема </a:t>
            </a:r>
            <a:r>
              <a:rPr lang="ru-RU" sz="2000" dirty="0"/>
              <a:t>в странах с высоким уровнем экономического развития, включая Россию, в которых как минимум 30 % населения имеют избыточную массу </a:t>
            </a:r>
            <a:r>
              <a:rPr lang="ru-RU" sz="2000" dirty="0" smtClean="0"/>
              <a:t>тела.</a:t>
            </a:r>
            <a:endParaRPr lang="ru-RU" sz="2000" dirty="0"/>
          </a:p>
          <a:p>
            <a:r>
              <a:rPr lang="ru-RU" sz="2000" dirty="0" smtClean="0"/>
              <a:t>За </a:t>
            </a:r>
            <a:r>
              <a:rPr lang="ru-RU" sz="2000" dirty="0"/>
              <a:t>каждые 10 лет численность таких людей увеличивается на 10%. 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умеренном ожирении срок жизни </a:t>
            </a:r>
            <a:r>
              <a:rPr lang="ru-RU" sz="2000" dirty="0" smtClean="0"/>
              <a:t>сокращается </a:t>
            </a:r>
            <a:r>
              <a:rPr lang="ru-RU" sz="2000" dirty="0"/>
              <a:t>на 3 – 5 лет, при явно выраженном лишнем весе – до 15 </a:t>
            </a:r>
            <a:r>
              <a:rPr lang="ru-RU" sz="2000" dirty="0" smtClean="0"/>
              <a:t>лет.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98 % всех случаев причиной </a:t>
            </a:r>
            <a:r>
              <a:rPr lang="ru-RU" sz="2000" dirty="0" smtClean="0"/>
              <a:t>является переедание, употребление пищи, богатой </a:t>
            </a:r>
            <a:r>
              <a:rPr lang="ru-RU" sz="2000" dirty="0"/>
              <a:t>жирами и углеводами, и малоподвижным образом жизни.</a:t>
            </a:r>
            <a:r>
              <a:rPr lang="ru-RU" sz="2000" dirty="0" smtClean="0"/>
              <a:t> Оставшиеся </a:t>
            </a:r>
            <a:r>
              <a:rPr lang="ru-RU" sz="2000" dirty="0"/>
              <a:t>2 % случаев – это эндокринные </a:t>
            </a:r>
            <a:r>
              <a:rPr lang="ru-RU" sz="2000" dirty="0" smtClean="0"/>
              <a:t>заболевания.</a:t>
            </a:r>
            <a:endParaRPr lang="ru-RU" sz="2000" dirty="0"/>
          </a:p>
          <a:p>
            <a:r>
              <a:rPr lang="ru-RU" sz="2000" dirty="0" smtClean="0"/>
              <a:t>C </a:t>
            </a:r>
            <a:r>
              <a:rPr lang="ru-RU" sz="2000" dirty="0"/>
              <a:t>избыточным весом связано многократное повышение частоты развития артериальной гипертонии, </a:t>
            </a:r>
            <a:r>
              <a:rPr lang="ru-RU" sz="2000" dirty="0" smtClean="0"/>
              <a:t>инсулин - </a:t>
            </a:r>
            <a:r>
              <a:rPr lang="ru-RU" sz="2000" dirty="0"/>
              <a:t>независимого сахарного диабета (ИНСД), атеросклероза и ишемической </a:t>
            </a:r>
            <a:r>
              <a:rPr lang="ru-RU" sz="2000" dirty="0" smtClean="0"/>
              <a:t> болезни </a:t>
            </a:r>
            <a:r>
              <a:rPr lang="ru-RU" sz="2000" dirty="0"/>
              <a:t>сердца, остеохондроза позвоночника и полиартрита, дискинезии желчного пузыря, хронического холецистита и желчно-каменной болезни, различных опухолей и ряда других заболеваний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62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Основные </a:t>
            </a:r>
            <a:r>
              <a:rPr lang="ru-RU" sz="3200" dirty="0">
                <a:solidFill>
                  <a:srgbClr val="002060"/>
                </a:solidFill>
              </a:rPr>
              <a:t>типы пищевого </a:t>
            </a:r>
            <a:r>
              <a:rPr lang="ru-RU" sz="3200" dirty="0" smtClean="0">
                <a:solidFill>
                  <a:srgbClr val="002060"/>
                </a:solidFill>
              </a:rPr>
              <a:t>поведения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Приступообразное </a:t>
            </a:r>
            <a:r>
              <a:rPr lang="ru-RU" dirty="0"/>
              <a:t>питание: аппетит появляется внезапно, еда поглощается </a:t>
            </a:r>
            <a:r>
              <a:rPr lang="ru-RU" dirty="0" smtClean="0"/>
              <a:t>экстатически</a:t>
            </a:r>
            <a:r>
              <a:rPr lang="ru-RU" dirty="0"/>
              <a:t>, это состояние подобно опьянению (что иногда даже называют «оральном оргазмом», поглощается невероятное количество пищи, лишь тогда наступает удовлетворенность.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dirty="0"/>
              <a:t>Постоянное питание: аппетит появляется с утра, при пробуждении, и сопровождает человека в течение всего дня. При этом человек всегда хочет и может есть.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. Отсутствие сытости: в отличие от других случаев, здесь аппетит не заставляет </a:t>
            </a:r>
            <a:r>
              <a:rPr lang="ru-RU" dirty="0" smtClean="0"/>
              <a:t>принимать </a:t>
            </a:r>
            <a:r>
              <a:rPr lang="ru-RU" dirty="0"/>
              <a:t>пищу. Но с началом еды появляется аппетит, заставляющий поглощать огромные количества пищи.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4</a:t>
            </a:r>
            <a:r>
              <a:rPr lang="ru-RU" dirty="0"/>
              <a:t>. Ночное питание: при этом голод появляется лишь вечером. Он не насыщается, сколько бы человек ни ел. Больной с трудом засыпает или часто просыпается, ест, снова ложится спать и на следующее утро страдает отсутствием аппетита</a:t>
            </a:r>
          </a:p>
        </p:txBody>
      </p:sp>
    </p:spTree>
    <p:extLst>
      <p:ext uri="{BB962C8B-B14F-4D97-AF65-F5344CB8AC3E}">
        <p14:creationId xmlns:p14="http://schemas.microsoft.com/office/powerpoint/2010/main" val="33643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3204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Благоприятен </a:t>
            </a:r>
            <a:r>
              <a:rPr lang="ru-RU" dirty="0"/>
              <a:t>в случае выполнения больным лечебных и профилактических рекомендаций.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гипоталамическом и эндокринном </a:t>
            </a:r>
            <a:r>
              <a:rPr lang="ru-RU" dirty="0" smtClean="0"/>
              <a:t>ожирении прогноз </a:t>
            </a:r>
            <a:r>
              <a:rPr lang="ru-RU" dirty="0"/>
              <a:t>зависит от основного заболевания.</a:t>
            </a:r>
          </a:p>
        </p:txBody>
      </p:sp>
      <p:pic>
        <p:nvPicPr>
          <p:cNvPr id="11266" name="Picture 2" descr="C:\Users\Fox\Desktop\123d887551a64b559119a91bf40007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3"/>
            <a:ext cx="4176464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Нарушение пищевого поведения у детей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Ожирение у детей</a:t>
            </a:r>
            <a:r>
              <a:rPr lang="ru-RU" dirty="0"/>
              <a:t> – хроническое нарушение обмена веществ, сопровождающееся избыточным отложением жировой ткани в организме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Формы </a:t>
            </a:r>
            <a:r>
              <a:rPr lang="ru-RU" dirty="0">
                <a:solidFill>
                  <a:srgbClr val="002060"/>
                </a:solidFill>
              </a:rPr>
              <a:t>ожирения у детей: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1. Первичное</a:t>
            </a:r>
          </a:p>
          <a:p>
            <a:r>
              <a:rPr lang="ru-RU" dirty="0" smtClean="0"/>
              <a:t>экзогенно-конституциональное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связанное с наследственной предрасположенностью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алиментарное </a:t>
            </a:r>
            <a:r>
              <a:rPr lang="ru-RU" dirty="0"/>
              <a:t>(связанное с погрешностями в питании).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Критические </a:t>
            </a:r>
            <a:r>
              <a:rPr lang="ru-RU" u="sng" dirty="0"/>
              <a:t>периоды развития:</a:t>
            </a:r>
            <a:r>
              <a:rPr lang="ru-RU" dirty="0"/>
              <a:t> раннем детском возрасте (до 3-х лет), дошкольном возрасте (5-7 лет) и периоде полового созревания (от 12 до 16 лет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2. Вторичное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61351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Причины развития ожирения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fontAlgn="base"/>
            <a:r>
              <a:rPr lang="ru-RU" sz="3300" dirty="0" smtClean="0"/>
              <a:t>Переедание</a:t>
            </a:r>
            <a:r>
              <a:rPr lang="ru-RU" sz="3300" dirty="0"/>
              <a:t> – употребление в пищу высококалорийных продуктов (сдобные изделия, выпечка, кондитерские сладости), культ и традиции «многоядения» в семье, избыточный вес у родителей, неправильный прикорм грудных детей;</a:t>
            </a:r>
          </a:p>
          <a:p>
            <a:pPr fontAlgn="base"/>
            <a:r>
              <a:rPr lang="ru-RU" sz="3300" dirty="0" smtClean="0"/>
              <a:t>Малоподвижность</a:t>
            </a:r>
            <a:r>
              <a:rPr lang="ru-RU" sz="3300" dirty="0"/>
              <a:t>. Сидячие игры, лежание днем, долгий просмотр телевизора и нахождение за монитором компьютера</a:t>
            </a:r>
            <a:r>
              <a:rPr lang="ru-RU" sz="3300" dirty="0" smtClean="0"/>
              <a:t>;</a:t>
            </a:r>
          </a:p>
          <a:p>
            <a:pPr fontAlgn="base"/>
            <a:r>
              <a:rPr lang="ru-RU" sz="3300" dirty="0" smtClean="0"/>
              <a:t>Наследственные и генетические заболевания;</a:t>
            </a:r>
          </a:p>
          <a:p>
            <a:pPr fontAlgn="base"/>
            <a:r>
              <a:rPr lang="ru-RU" sz="3300" dirty="0" smtClean="0"/>
              <a:t>Травмы</a:t>
            </a:r>
            <a:r>
              <a:rPr lang="ru-RU" sz="3300" dirty="0"/>
              <a:t>, хирургическая патология, воспалительные заболевания мозга</a:t>
            </a:r>
            <a:r>
              <a:rPr lang="ru-RU" sz="3300" dirty="0" smtClean="0"/>
              <a:t>,</a:t>
            </a:r>
          </a:p>
          <a:p>
            <a:pPr fontAlgn="base"/>
            <a:r>
              <a:rPr lang="ru-RU" sz="3300" dirty="0" smtClean="0"/>
              <a:t>Опухоли </a:t>
            </a:r>
            <a:r>
              <a:rPr lang="ru-RU" sz="3300" dirty="0"/>
              <a:t>головного мозга, гипофиза</a:t>
            </a:r>
            <a:endParaRPr lang="ru-RU" sz="3300" dirty="0" smtClean="0"/>
          </a:p>
          <a:p>
            <a:pPr fontAlgn="base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/>
              <a:t>У детей и подростков </a:t>
            </a:r>
            <a:r>
              <a:rPr lang="ru-RU" sz="3600" dirty="0" smtClean="0"/>
              <a:t>огромную роль</a:t>
            </a:r>
          </a:p>
          <a:p>
            <a:pPr marL="0" indent="0">
              <a:buNone/>
            </a:pPr>
            <a:r>
              <a:rPr lang="ru-RU" sz="3600" dirty="0" smtClean="0"/>
              <a:t>играют психологические факторы. </a:t>
            </a:r>
          </a:p>
          <a:p>
            <a:endParaRPr lang="ru-RU" dirty="0"/>
          </a:p>
        </p:txBody>
      </p:sp>
      <p:pic>
        <p:nvPicPr>
          <p:cNvPr id="13314" name="Picture 2" descr="C:\Users\Fox\Desktop\1329838631_child-using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16424" cy="30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Последствия ожирения у детей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u="sng" dirty="0" smtClean="0"/>
              <a:t>Сердечно-сосудистая система</a:t>
            </a:r>
            <a:r>
              <a:rPr lang="ru-RU" dirty="0"/>
              <a:t> </a:t>
            </a:r>
            <a:r>
              <a:rPr lang="ru-RU" dirty="0" smtClean="0"/>
              <a:t>– гипертоническая </a:t>
            </a:r>
            <a:r>
              <a:rPr lang="ru-RU" dirty="0"/>
              <a:t>болезнь, ишемическая болезнь сердца</a:t>
            </a:r>
            <a:r>
              <a:rPr lang="ru-RU" dirty="0" smtClean="0"/>
              <a:t>, </a:t>
            </a:r>
            <a:r>
              <a:rPr lang="ru-RU" dirty="0"/>
              <a:t>атеросклеротические изменения сосудов, болезни с хронической сердечной недостаточностью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u="sng" dirty="0" smtClean="0"/>
              <a:t>Желудочно-кишечный тракт</a:t>
            </a:r>
            <a:r>
              <a:rPr lang="ru-RU" dirty="0"/>
              <a:t> </a:t>
            </a:r>
            <a:r>
              <a:rPr lang="ru-RU" dirty="0" smtClean="0"/>
              <a:t>– гастрит, дуоденит, воспаление желчного </a:t>
            </a:r>
            <a:r>
              <a:rPr lang="ru-RU" dirty="0"/>
              <a:t>пузыря и протока, </a:t>
            </a:r>
            <a:r>
              <a:rPr lang="ru-RU" dirty="0" smtClean="0"/>
              <a:t>панкреатит. </a:t>
            </a:r>
            <a:r>
              <a:rPr lang="ru-RU" dirty="0"/>
              <a:t>У детей развивается ожирение печени с замещением жировой тканью её нормальных клеток. Формируется печеночная недостаточность.</a:t>
            </a:r>
          </a:p>
          <a:p>
            <a:pPr algn="just"/>
            <a:r>
              <a:rPr lang="ru-RU" u="sng" dirty="0" smtClean="0"/>
              <a:t>Опорно-двигательный аппарат</a:t>
            </a:r>
            <a:r>
              <a:rPr lang="ru-RU" dirty="0"/>
              <a:t> </a:t>
            </a:r>
            <a:r>
              <a:rPr lang="ru-RU" dirty="0" smtClean="0"/>
              <a:t>– изменения </a:t>
            </a:r>
            <a:r>
              <a:rPr lang="ru-RU" dirty="0"/>
              <a:t>в костной ткани, </a:t>
            </a:r>
            <a:r>
              <a:rPr lang="ru-RU" dirty="0" smtClean="0"/>
              <a:t>деформация </a:t>
            </a:r>
            <a:r>
              <a:rPr lang="ru-RU" dirty="0"/>
              <a:t>костей и суставов, развивается плоскостопие, «Х» или «О»-образная деформация ног.</a:t>
            </a:r>
          </a:p>
          <a:p>
            <a:pPr algn="just"/>
            <a:r>
              <a:rPr lang="ru-RU" u="sng" dirty="0" smtClean="0"/>
              <a:t>Эндокринная система</a:t>
            </a:r>
            <a:r>
              <a:rPr lang="ru-RU" dirty="0"/>
              <a:t> </a:t>
            </a:r>
            <a:r>
              <a:rPr lang="ru-RU" dirty="0" smtClean="0"/>
              <a:t>– сахарный диабет.</a:t>
            </a:r>
            <a:endParaRPr lang="ru-RU" dirty="0"/>
          </a:p>
          <a:p>
            <a:pPr algn="just"/>
            <a:r>
              <a:rPr lang="ru-RU" u="sng" dirty="0" smtClean="0"/>
              <a:t>Нервная </a:t>
            </a:r>
            <a:r>
              <a:rPr lang="ru-RU" u="sng" dirty="0"/>
              <a:t>и </a:t>
            </a:r>
            <a:r>
              <a:rPr lang="ru-RU" u="sng" dirty="0" smtClean="0"/>
              <a:t>психическая системы</a:t>
            </a:r>
            <a:r>
              <a:rPr lang="ru-RU" dirty="0"/>
              <a:t> </a:t>
            </a:r>
            <a:r>
              <a:rPr lang="ru-RU" dirty="0" smtClean="0"/>
              <a:t>– расстройства </a:t>
            </a:r>
            <a:r>
              <a:rPr lang="ru-RU" dirty="0"/>
              <a:t>сна, </a:t>
            </a:r>
            <a:r>
              <a:rPr lang="ru-RU" dirty="0" smtClean="0"/>
              <a:t>затрудненное дыхание, </a:t>
            </a:r>
            <a:r>
              <a:rPr lang="ru-RU" dirty="0"/>
              <a:t>храп во </a:t>
            </a:r>
            <a:r>
              <a:rPr lang="ru-RU" dirty="0" smtClean="0"/>
              <a:t>сне</a:t>
            </a:r>
            <a:r>
              <a:rPr lang="ru-RU" dirty="0"/>
              <a:t>. Формируются неврозы, астенические состояния, комплексы неполноценности.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фоне насмешек у больных детей и подростков формируется депрессия, которая может приводить к серьезным осложнениям со стороны психики, стимулировать начало употребления алкоголя и наркотиков.</a:t>
            </a:r>
          </a:p>
          <a:p>
            <a:pPr algn="just"/>
            <a:r>
              <a:rPr lang="ru-RU" dirty="0"/>
              <a:t>У девочек </a:t>
            </a:r>
            <a:r>
              <a:rPr lang="ru-RU" dirty="0" smtClean="0"/>
              <a:t>часто развивается бесплодие.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Принципы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правильного пищевого поведения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/>
              <a:t>надо поощрять детей едой. Если ребенок заслужил поощрение, необходимо дать ему ответную эмоцию - обнять, приласкать, поцеловать.</a:t>
            </a:r>
          </a:p>
          <a:p>
            <a:pPr algn="just"/>
            <a:r>
              <a:rPr lang="ru-RU" dirty="0" smtClean="0"/>
              <a:t>Не </a:t>
            </a:r>
            <a:r>
              <a:rPr lang="ru-RU" dirty="0"/>
              <a:t>нужно насильно кормить ребенка, руководствуясь общими нормами. </a:t>
            </a:r>
            <a:r>
              <a:rPr lang="ru-RU" dirty="0" smtClean="0"/>
              <a:t>Необходимо </a:t>
            </a:r>
            <a:r>
              <a:rPr lang="ru-RU" dirty="0"/>
              <a:t>позволить ребенку есть столько, сколько он хочет, и не впихивать в малыша обед любой ценой.</a:t>
            </a:r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ребенок принципиально отказывается есть какой-то вид продуктов, значит этот продукт ребенку, скорее всего, не нужен. В случае хороших анализов, необходимо позволить ребенку есть то, что он хочет. </a:t>
            </a:r>
            <a:endParaRPr lang="ru-RU" dirty="0" smtClean="0"/>
          </a:p>
          <a:p>
            <a:pPr algn="just"/>
            <a:r>
              <a:rPr lang="ru-RU" dirty="0" smtClean="0"/>
              <a:t>Прием </a:t>
            </a:r>
            <a:r>
              <a:rPr lang="ru-RU" dirty="0"/>
              <a:t>пищи следует сделать интересным и познавательным для ребенка — еда в интересной яркой посуде, </a:t>
            </a:r>
            <a:r>
              <a:rPr lang="ru-RU" dirty="0" smtClean="0"/>
              <a:t>подложка </a:t>
            </a:r>
            <a:r>
              <a:rPr lang="ru-RU" dirty="0"/>
              <a:t>с любимым героем мультфильма. </a:t>
            </a:r>
            <a:endParaRPr lang="ru-RU" dirty="0" smtClean="0"/>
          </a:p>
          <a:p>
            <a:pPr algn="just"/>
            <a:r>
              <a:rPr lang="ru-RU" dirty="0" smtClean="0"/>
              <a:t>Чтобы </a:t>
            </a:r>
            <a:r>
              <a:rPr lang="ru-RU" dirty="0"/>
              <a:t>стать хорошими родителями не надо перекармливать ребенка, достаточно отложить телефон, выключить телевизор и компьютер и просто поиграть с малышом.</a:t>
            </a:r>
          </a:p>
          <a:p>
            <a:pPr algn="just"/>
            <a:r>
              <a:rPr lang="ru-RU" dirty="0" smtClean="0"/>
              <a:t>Еда</a:t>
            </a:r>
            <a:r>
              <a:rPr lang="ru-RU" dirty="0"/>
              <a:t>, </a:t>
            </a:r>
            <a:r>
              <a:rPr lang="ru-RU" dirty="0" smtClean="0"/>
              <a:t>ребенок и телевизор</a:t>
            </a:r>
            <a:r>
              <a:rPr lang="ru-RU" dirty="0"/>
              <a:t> - несовместимы. Не запихивайте в малыша обед, отвлекая его любимыми передачами. </a:t>
            </a:r>
          </a:p>
        </p:txBody>
      </p:sp>
    </p:spTree>
    <p:extLst>
      <p:ext uri="{BB962C8B-B14F-4D97-AF65-F5344CB8AC3E}">
        <p14:creationId xmlns:p14="http://schemas.microsoft.com/office/powerpoint/2010/main" val="32799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Формирование </a:t>
            </a:r>
            <a:r>
              <a:rPr lang="ru-RU" dirty="0">
                <a:solidFill>
                  <a:srgbClr val="FFFF00"/>
                </a:solidFill>
              </a:rPr>
              <a:t>фундамента пищевого поведения 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новорожденых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4834880" cy="41764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Есть </a:t>
            </a:r>
            <a:r>
              <a:rPr lang="ru-RU" dirty="0"/>
              <a:t>нужно тогда, когда хочется, и столько, сколько хочется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Еда </a:t>
            </a:r>
            <a:r>
              <a:rPr lang="ru-RU" dirty="0"/>
              <a:t>— это еда. А не средство успокоения, отвлечения, развлечения, игры и т.п.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Fox\Desktop\moi-rodi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20" y="2780928"/>
            <a:ext cx="36521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43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Правила введения прикорма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71482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Начните </a:t>
            </a:r>
            <a:r>
              <a:rPr lang="ru-RU" sz="2000" dirty="0"/>
              <a:t>прикорм с несладких и несолёных </a:t>
            </a:r>
            <a:r>
              <a:rPr lang="ru-RU" sz="2000" dirty="0" smtClean="0"/>
              <a:t>блюд (пюре </a:t>
            </a:r>
            <a:r>
              <a:rPr lang="ru-RU" sz="2000" dirty="0"/>
              <a:t>из </a:t>
            </a:r>
            <a:r>
              <a:rPr lang="ru-RU" sz="2000" dirty="0" err="1" smtClean="0"/>
              <a:t>гипоаллергенных</a:t>
            </a:r>
            <a:r>
              <a:rPr lang="ru-RU" sz="2000" dirty="0" smtClean="0"/>
              <a:t> овощей</a:t>
            </a:r>
            <a:r>
              <a:rPr lang="ru-RU" sz="2000" dirty="0"/>
              <a:t>: кабачка, цветной капусты, </a:t>
            </a:r>
            <a:r>
              <a:rPr lang="ru-RU" sz="2000" dirty="0" smtClean="0"/>
              <a:t>брокколи). </a:t>
            </a:r>
            <a:r>
              <a:rPr lang="ru-RU" sz="2000" dirty="0"/>
              <a:t>Некоторые врачи </a:t>
            </a:r>
            <a:r>
              <a:rPr lang="ru-RU" sz="2000" dirty="0" smtClean="0"/>
              <a:t>советуют начинать </a:t>
            </a:r>
            <a:r>
              <a:rPr lang="ru-RU" sz="2000" dirty="0"/>
              <a:t>с безмолочных несладких </a:t>
            </a:r>
            <a:r>
              <a:rPr lang="ru-RU" sz="2000" dirty="0" smtClean="0"/>
              <a:t>каш. 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2000" dirty="0" smtClean="0"/>
              <a:t>Давать </a:t>
            </a:r>
            <a:r>
              <a:rPr lang="ru-RU" sz="2000" dirty="0"/>
              <a:t>прикорм </a:t>
            </a:r>
            <a:r>
              <a:rPr lang="ru-RU" sz="2000" dirty="0" smtClean="0"/>
              <a:t>следует до </a:t>
            </a:r>
            <a:r>
              <a:rPr lang="ru-RU" sz="2000" dirty="0"/>
              <a:t>молока или смеси. Если кроха морщится от первой ложки, </a:t>
            </a:r>
            <a:r>
              <a:rPr lang="ru-RU" sz="2000" dirty="0" smtClean="0"/>
              <a:t>не </a:t>
            </a:r>
            <a:r>
              <a:rPr lang="ru-RU" sz="2000" dirty="0"/>
              <a:t>пытайтесь </a:t>
            </a:r>
            <a:r>
              <a:rPr lang="ru-RU" sz="2000" dirty="0" smtClean="0"/>
              <a:t>впихнуть </a:t>
            </a:r>
            <a:r>
              <a:rPr lang="ru-RU" sz="2000" dirty="0"/>
              <a:t>в него прикорм. Дайте ему время привыкнуть: предлагайте одно и то же питание в течение нескольких дней. Если ребёнок так и не проявил желание продолжить трапезу, попробуйте с другим блюдом</a:t>
            </a:r>
            <a:r>
              <a:rPr lang="ru-RU" sz="2000" dirty="0" smtClean="0"/>
              <a:t>. 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			</a:t>
            </a:r>
            <a:r>
              <a:rPr lang="ru-RU" sz="2000" dirty="0" smtClean="0"/>
              <a:t>Ни </a:t>
            </a:r>
            <a:r>
              <a:rPr lang="ru-RU" sz="2000" dirty="0"/>
              <a:t>в коем случае не старайтесь отвлечь внимание </a:t>
            </a:r>
            <a:r>
              <a:rPr lang="ru-RU" sz="2000" dirty="0" smtClean="0"/>
              <a:t>			крохи </a:t>
            </a:r>
            <a:r>
              <a:rPr lang="ru-RU" sz="2000" dirty="0"/>
              <a:t>и </a:t>
            </a:r>
            <a:r>
              <a:rPr lang="ru-RU" sz="2000" dirty="0" smtClean="0"/>
              <a:t>	впихнуть ему </a:t>
            </a:r>
            <a:r>
              <a:rPr lang="ru-RU" sz="2000" dirty="0"/>
              <a:t>ложку. Чтение книг, песни и </a:t>
            </a:r>
            <a:r>
              <a:rPr lang="ru-RU" sz="2000" dirty="0" smtClean="0"/>
              <a:t>			танцы 	родителей</a:t>
            </a:r>
            <a:r>
              <a:rPr lang="ru-RU" sz="2000" dirty="0"/>
              <a:t>, игры и просмотр </a:t>
            </a:r>
            <a:r>
              <a:rPr lang="ru-RU" sz="2000" dirty="0" smtClean="0"/>
              <a:t>мультфильмов </a:t>
            </a:r>
            <a:r>
              <a:rPr lang="ru-RU" sz="2000" dirty="0"/>
              <a:t>в </a:t>
            </a:r>
            <a:r>
              <a:rPr lang="ru-RU" sz="2000" dirty="0" smtClean="0"/>
              <a:t>			процессе еды. </a:t>
            </a:r>
            <a:r>
              <a:rPr lang="ru-RU" sz="2000" dirty="0"/>
              <a:t>В этом случае ребёнок </a:t>
            </a:r>
            <a:r>
              <a:rPr lang="ru-RU" sz="2000" dirty="0" smtClean="0"/>
              <a:t>не 					концентрируется на </a:t>
            </a:r>
            <a:r>
              <a:rPr lang="ru-RU" sz="2000" dirty="0"/>
              <a:t>пище, </a:t>
            </a:r>
            <a:r>
              <a:rPr lang="ru-RU" sz="2000" dirty="0" smtClean="0"/>
              <a:t>и  своих </a:t>
            </a:r>
            <a:r>
              <a:rPr lang="ru-RU" sz="2000" dirty="0"/>
              <a:t>ощущениях </a:t>
            </a:r>
            <a:r>
              <a:rPr lang="ru-RU" sz="2000" dirty="0" smtClean="0"/>
              <a:t>				(</a:t>
            </a:r>
            <a:r>
              <a:rPr lang="ru-RU" sz="2000" dirty="0"/>
              <a:t>голоден он </a:t>
            </a:r>
            <a:r>
              <a:rPr lang="ru-RU" sz="2000" dirty="0" smtClean="0"/>
              <a:t>или насытился), </a:t>
            </a:r>
            <a:r>
              <a:rPr lang="ru-RU" sz="2000" dirty="0"/>
              <a:t>то есть ни о </a:t>
            </a:r>
            <a:r>
              <a:rPr lang="ru-RU" sz="2000" dirty="0" smtClean="0"/>
              <a:t>каком 				правильном </a:t>
            </a:r>
            <a:r>
              <a:rPr lang="ru-RU" sz="2000" dirty="0"/>
              <a:t>пищевом </a:t>
            </a:r>
            <a:r>
              <a:rPr lang="ru-RU" sz="2000" dirty="0" smtClean="0"/>
              <a:t>поведении речи </a:t>
            </a:r>
            <a:r>
              <a:rPr lang="ru-RU" sz="2000" dirty="0"/>
              <a:t>не идёт.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52898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627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Питание детей после года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949280"/>
          </a:xfrm>
        </p:spPr>
        <p:txBody>
          <a:bodyPr>
            <a:noAutofit/>
          </a:bodyPr>
          <a:lstStyle/>
          <a:p>
            <a:r>
              <a:rPr lang="ru-RU" sz="1800" dirty="0"/>
              <a:t>Садитесь за стол всей семьёй. </a:t>
            </a:r>
            <a:r>
              <a:rPr lang="ru-RU" sz="1800" dirty="0" smtClean="0"/>
              <a:t>Так </a:t>
            </a:r>
            <a:r>
              <a:rPr lang="ru-RU" sz="1800" dirty="0"/>
              <a:t>он будет охотнее кушать и быстрее научится пользоваться столовыми приборами. </a:t>
            </a:r>
            <a:endParaRPr lang="ru-RU" sz="1800" dirty="0" smtClean="0"/>
          </a:p>
          <a:p>
            <a:r>
              <a:rPr lang="ru-RU" sz="1800" dirty="0" smtClean="0"/>
              <a:t>Малыша </a:t>
            </a:r>
            <a:r>
              <a:rPr lang="ru-RU" sz="1800" dirty="0"/>
              <a:t>лучше сажать в высоком стульчике за большой </a:t>
            </a:r>
            <a:r>
              <a:rPr lang="ru-RU" sz="1800" dirty="0" smtClean="0"/>
              <a:t>стол. </a:t>
            </a:r>
          </a:p>
          <a:p>
            <a:r>
              <a:rPr lang="ru-RU" sz="1800" dirty="0" smtClean="0"/>
              <a:t>Ешьте </a:t>
            </a:r>
            <a:r>
              <a:rPr lang="ru-RU" sz="1800" dirty="0"/>
              <a:t>при нём то, что ему можно попробовать: овощи, фрукты, мясо, гарниры, каши. </a:t>
            </a:r>
            <a:endParaRPr lang="ru-RU" sz="1800" dirty="0" smtClean="0"/>
          </a:p>
          <a:p>
            <a:r>
              <a:rPr lang="ru-RU" sz="1800" dirty="0" smtClean="0"/>
              <a:t>Не </a:t>
            </a:r>
            <a:r>
              <a:rPr lang="ru-RU" sz="1800" dirty="0"/>
              <a:t>давайте ребёнку смотреть мультики или читать книги во время еды и сами не подавайте плохой пример (телефон и планшет приравниваются к телевизору). </a:t>
            </a:r>
            <a:endParaRPr lang="ru-RU" sz="1800" dirty="0" smtClean="0"/>
          </a:p>
          <a:p>
            <a:r>
              <a:rPr lang="ru-RU" sz="1800" dirty="0" smtClean="0"/>
              <a:t>Постарайтесь </a:t>
            </a:r>
            <a:r>
              <a:rPr lang="ru-RU" sz="1800" dirty="0"/>
              <a:t>отказаться от </a:t>
            </a:r>
            <a:r>
              <a:rPr lang="ru-RU" sz="1800" dirty="0" smtClean="0"/>
              <a:t>перекусов (питьё</a:t>
            </a:r>
            <a:r>
              <a:rPr lang="ru-RU" sz="1800" dirty="0"/>
              <a:t>, небольшой </a:t>
            </a:r>
            <a:r>
              <a:rPr lang="ru-RU" sz="1800" dirty="0" smtClean="0"/>
              <a:t>фрукт или овощ). </a:t>
            </a:r>
          </a:p>
          <a:p>
            <a:r>
              <a:rPr lang="ru-RU" sz="1800" dirty="0" smtClean="0"/>
              <a:t>Купите ребёнку собственную посуду, фартучек и </a:t>
            </a:r>
            <a:r>
              <a:rPr lang="ru-RU" sz="1800" dirty="0"/>
              <a:t>предложите есть самостоятельно. </a:t>
            </a:r>
            <a:endParaRPr lang="ru-RU" sz="1800" dirty="0" smtClean="0"/>
          </a:p>
          <a:p>
            <a:r>
              <a:rPr lang="ru-RU" sz="1800" dirty="0" smtClean="0"/>
              <a:t>Уделяйте </a:t>
            </a:r>
            <a:r>
              <a:rPr lang="ru-RU" sz="1800" dirty="0"/>
              <a:t>внимание </a:t>
            </a:r>
            <a:r>
              <a:rPr lang="ru-RU" sz="1800" dirty="0" smtClean="0"/>
              <a:t>сервировке и оформлению блюда. 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Разработайте грамотное меню. После года у ребёнка начинают проявляться пищевые пристрастия. </a:t>
            </a:r>
            <a:r>
              <a:rPr lang="ru-RU" sz="1800" dirty="0" smtClean="0"/>
              <a:t>Комбинируйте </a:t>
            </a:r>
            <a:r>
              <a:rPr lang="ru-RU" sz="1800" dirty="0"/>
              <a:t>разные продукты в одном блюде (любимые с не самыми любимыми), предлагайте компромиссные решения (любимый кабачок после кусочка мяса). </a:t>
            </a:r>
            <a:endParaRPr lang="ru-RU" sz="1800" dirty="0" smtClean="0"/>
          </a:p>
          <a:p>
            <a:r>
              <a:rPr lang="ru-RU" sz="1800" dirty="0" smtClean="0"/>
              <a:t>Готовьте </a:t>
            </a:r>
            <a:r>
              <a:rPr lang="ru-RU" sz="1800" dirty="0"/>
              <a:t>основное блюдо из того, что малыш точно съест. </a:t>
            </a:r>
            <a:endParaRPr lang="ru-RU" sz="1800" dirty="0" smtClean="0"/>
          </a:p>
          <a:p>
            <a:r>
              <a:rPr lang="ru-RU" sz="1800" dirty="0" smtClean="0"/>
              <a:t>Предлагайте </a:t>
            </a:r>
            <a:r>
              <a:rPr lang="ru-RU" sz="1800" dirty="0"/>
              <a:t>ребёнку несколько равноценных вариантов на </a:t>
            </a:r>
            <a:r>
              <a:rPr lang="ru-RU" sz="1800" dirty="0" smtClean="0"/>
              <a:t>выбор. </a:t>
            </a:r>
          </a:p>
          <a:p>
            <a:r>
              <a:rPr lang="ru-RU" sz="1800" dirty="0" smtClean="0"/>
              <a:t>Не </a:t>
            </a:r>
            <a:r>
              <a:rPr lang="ru-RU" sz="1800" dirty="0"/>
              <a:t>кормите ребёнка жареным, острым, жирным, ограничьте соленья и сладости. </a:t>
            </a:r>
            <a:endParaRPr lang="ru-RU" sz="1800" dirty="0" smtClean="0"/>
          </a:p>
          <a:p>
            <a:r>
              <a:rPr lang="ru-RU" sz="1800" dirty="0" smtClean="0"/>
              <a:t>Сладости </a:t>
            </a:r>
            <a:r>
              <a:rPr lang="ru-RU" sz="1800" dirty="0"/>
              <a:t>следует давать только после еды, а не вместо неё.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705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55" y="620688"/>
            <a:ext cx="3274875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Если </a:t>
            </a:r>
            <a:r>
              <a:rPr lang="ru-RU" dirty="0">
                <a:solidFill>
                  <a:srgbClr val="C00000"/>
                </a:solidFill>
              </a:rPr>
              <a:t>у ребёнка уже сформировалось неправильное пищевое поведение,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— </a:t>
            </a:r>
            <a:r>
              <a:rPr lang="ru-RU" dirty="0">
                <a:solidFill>
                  <a:srgbClr val="C00000"/>
                </a:solidFill>
              </a:rPr>
              <a:t>его можно и нужно корректировать на любом этапе. </a:t>
            </a:r>
          </a:p>
        </p:txBody>
      </p:sp>
      <p:pic>
        <p:nvPicPr>
          <p:cNvPr id="14338" name="Picture 2" descr="C:\Users\Fox\Desktop\108315681-family-gettyimages_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30" y="143774"/>
            <a:ext cx="5292080" cy="35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Fox\Desktop\47672341-Cute-child-little-boy-eating-healthy-food-in-kitchen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75" y="3789040"/>
            <a:ext cx="39624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Пищевая потребность </a:t>
            </a:r>
            <a:br>
              <a:rPr lang="ru-RU" sz="3200" dirty="0" smtClean="0"/>
            </a:br>
            <a:r>
              <a:rPr lang="ru-RU" sz="3200" dirty="0" smtClean="0"/>
              <a:t>у человека является средством: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разрядки психоэмоционального напряжения; </a:t>
            </a:r>
          </a:p>
          <a:p>
            <a:r>
              <a:rPr lang="ru-RU" sz="2400" dirty="0" smtClean="0"/>
              <a:t>чувственного наслаждения, выступающего как самоцель;</a:t>
            </a:r>
          </a:p>
          <a:p>
            <a:r>
              <a:rPr lang="ru-RU" sz="2400" dirty="0" smtClean="0"/>
              <a:t>общения, когда еда связана с пребыванием в коллективе; </a:t>
            </a:r>
          </a:p>
          <a:p>
            <a:r>
              <a:rPr lang="ru-RU" sz="2400" dirty="0" smtClean="0"/>
              <a:t>Самоутверждения (престижность пищи и «солидная» внешность); </a:t>
            </a:r>
          </a:p>
          <a:p>
            <a:r>
              <a:rPr lang="ru-RU" sz="2400" dirty="0" smtClean="0"/>
              <a:t>поддержания определенных ритуалов или привычек (религиозные, национальные, семейные традиции); </a:t>
            </a:r>
          </a:p>
          <a:p>
            <a:r>
              <a:rPr lang="ru-RU" sz="2400" dirty="0" smtClean="0"/>
              <a:t>компенсации неудовлетворенных потребностей (потребность в общении, родительской заботе и т. д.); </a:t>
            </a:r>
          </a:p>
          <a:p>
            <a:r>
              <a:rPr lang="ru-RU" sz="2400" dirty="0" smtClean="0"/>
              <a:t>награды или поощрения за счет вкусовых качеств пищи;</a:t>
            </a:r>
          </a:p>
          <a:p>
            <a:r>
              <a:rPr lang="ru-RU" sz="2400" dirty="0" smtClean="0"/>
              <a:t>удовлетворения эстетической потребности. </a:t>
            </a:r>
            <a:endParaRPr lang="ru-RU" sz="2400" dirty="0"/>
          </a:p>
        </p:txBody>
      </p:sp>
      <p:pic>
        <p:nvPicPr>
          <p:cNvPr id="3074" name="Picture 2" descr="C:\Users\Fox\Desktop\е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669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6014"/>
            <a:ext cx="79928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19256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/>
              <a:t>На консультацию к </a:t>
            </a:r>
            <a:r>
              <a:rPr lang="ru-RU" sz="2600" dirty="0" smtClean="0"/>
              <a:t>ребенку </a:t>
            </a:r>
            <a:r>
              <a:rPr lang="ru-RU" sz="2600" dirty="0"/>
              <a:t>4-х лет в отделение дневного стационара был </a:t>
            </a:r>
            <a:r>
              <a:rPr lang="ru-RU" sz="2600" dirty="0" smtClean="0"/>
              <a:t>приглашен </a:t>
            </a:r>
            <a:r>
              <a:rPr lang="ru-RU" sz="2600" dirty="0"/>
              <a:t>невролог в связи с жалобами на выраженное вздутие живота, </a:t>
            </a:r>
            <a:r>
              <a:rPr lang="ru-RU" sz="2600" dirty="0" smtClean="0"/>
              <a:t>усиливающееся </a:t>
            </a:r>
            <a:r>
              <a:rPr lang="ru-RU" sz="2600" dirty="0"/>
              <a:t>к вечеру, заглатывание воздуха, отрыжку, запоры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			</a:t>
            </a:r>
          </a:p>
          <a:p>
            <a:pPr marL="0" indent="0">
              <a:buNone/>
            </a:pPr>
            <a:r>
              <a:rPr lang="ru-RU" sz="2600" b="1" dirty="0" smtClean="0"/>
              <a:t>			</a:t>
            </a:r>
            <a:r>
              <a:rPr lang="ru-RU" sz="2600" b="1" u="sng" dirty="0" smtClean="0"/>
              <a:t>Из </a:t>
            </a:r>
            <a:r>
              <a:rPr lang="ru-RU" sz="2600" b="1" u="sng" dirty="0"/>
              <a:t>анамнеза </a:t>
            </a:r>
            <a:r>
              <a:rPr lang="ru-RU" sz="2600" u="sng" dirty="0"/>
              <a:t>:</a:t>
            </a:r>
            <a:r>
              <a:rPr lang="ru-RU" sz="2600" dirty="0"/>
              <a:t> </a:t>
            </a:r>
            <a:r>
              <a:rPr lang="ru-RU" sz="2600" dirty="0" smtClean="0"/>
              <a:t>ребенок </a:t>
            </a:r>
            <a:r>
              <a:rPr lang="ru-RU" sz="2600" dirty="0"/>
              <a:t>наблюдается </a:t>
            </a:r>
            <a:r>
              <a:rPr lang="ru-RU" sz="2600" dirty="0" smtClean="0"/>
              <a:t>			неврологом </a:t>
            </a:r>
            <a:r>
              <a:rPr lang="ru-RU" sz="2600" dirty="0"/>
              <a:t>с рождения по поводу </a:t>
            </a:r>
            <a:r>
              <a:rPr lang="ru-RU" sz="2600" dirty="0" smtClean="0"/>
              <a:t>			перинатального </a:t>
            </a:r>
            <a:r>
              <a:rPr lang="ru-RU" sz="2600" dirty="0"/>
              <a:t>поражения </a:t>
            </a:r>
            <a:r>
              <a:rPr lang="ru-RU" sz="2600" dirty="0" smtClean="0"/>
              <a:t>ЦНС, 				синдрома </a:t>
            </a:r>
            <a:r>
              <a:rPr lang="ru-RU" sz="2600" dirty="0"/>
              <a:t>повешенной </a:t>
            </a:r>
            <a:r>
              <a:rPr lang="ru-RU" sz="2600" dirty="0" smtClean="0"/>
              <a:t>нервно-				рефлекторной </a:t>
            </a:r>
            <a:r>
              <a:rPr lang="ru-RU" sz="2600" dirty="0"/>
              <a:t>возбудимости, синдрома </a:t>
            </a:r>
            <a:r>
              <a:rPr lang="ru-RU" sz="2600" dirty="0" smtClean="0"/>
              <a:t>			вегетативно-висцеральных </a:t>
            </a:r>
            <a:r>
              <a:rPr lang="ru-RU" sz="2600" dirty="0"/>
              <a:t>нарушений. </a:t>
            </a:r>
            <a:r>
              <a:rPr lang="ru-RU" sz="2600" dirty="0" smtClean="0"/>
              <a:t>			Речевое </a:t>
            </a:r>
            <a:r>
              <a:rPr lang="ru-RU" sz="2600" dirty="0"/>
              <a:t>развитие шло с задержкой, </a:t>
            </a:r>
            <a:r>
              <a:rPr lang="ru-RU" sz="2600" dirty="0" smtClean="0"/>
              <a:t>			поведение </a:t>
            </a:r>
            <a:r>
              <a:rPr lang="ru-RU" sz="2600" dirty="0"/>
              <a:t>с элементами агрессии; </a:t>
            </a:r>
            <a:r>
              <a:rPr lang="ru-RU" sz="2600" dirty="0" smtClean="0"/>
              <a:t>			коммуникативная </a:t>
            </a:r>
            <a:r>
              <a:rPr lang="ru-RU" sz="2600" dirty="0"/>
              <a:t>сфера изменена: с </a:t>
            </a:r>
            <a:r>
              <a:rPr lang="ru-RU" sz="2600" dirty="0" smtClean="0"/>
              <a:t>			детьми </a:t>
            </a:r>
            <a:r>
              <a:rPr lang="ru-RU" sz="2600" dirty="0"/>
              <a:t>общался крайне избирательно. </a:t>
            </a: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июле 2016 года Консультирован неврологом ЦКБ , выставлен </a:t>
            </a:r>
            <a:r>
              <a:rPr lang="ru-RU" sz="2600" b="1" u="sng" dirty="0"/>
              <a:t>диагноз</a:t>
            </a:r>
            <a:r>
              <a:rPr lang="ru-RU" sz="2600" dirty="0"/>
              <a:t> : общее недоразвитие речи 2-3 уровня на фоне задержки психического развития. Аэрофагия.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74059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089" y="274638"/>
            <a:ext cx="7942343" cy="13977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/>
              <a:t>В тоже время был проконсультирован зав отделением детской хирургии профессором </a:t>
            </a:r>
            <a:r>
              <a:rPr lang="ru-RU" sz="2200" dirty="0" err="1"/>
              <a:t>И.В.Киргизовым</a:t>
            </a:r>
            <a:r>
              <a:rPr lang="ru-RU" sz="2200" dirty="0"/>
              <a:t> , который поставил </a:t>
            </a:r>
            <a:r>
              <a:rPr lang="ru-RU" sz="2200" b="1" u="sng" dirty="0"/>
              <a:t>диагноз: </a:t>
            </a: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dirty="0" smtClean="0"/>
              <a:t>Аэрофагия </a:t>
            </a:r>
            <a:r>
              <a:rPr lang="ru-RU" sz="2200" dirty="0"/>
              <a:t>как Функциональное расстройство в форме привычного стереотипного поведения в рамках атипичного аутизма.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5842992" cy="53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Ребенку были назначены нейролептики , которые мама не давала, почитав инструкцию.</a:t>
            </a:r>
          </a:p>
          <a:p>
            <a:pPr marL="0" indent="0" algn="just">
              <a:buNone/>
            </a:pPr>
            <a:r>
              <a:rPr lang="ru-RU" sz="2000" b="1" u="sng" dirty="0"/>
              <a:t>При осмотре :</a:t>
            </a:r>
            <a:r>
              <a:rPr lang="ru-RU" sz="2000" b="1" dirty="0"/>
              <a:t> </a:t>
            </a:r>
            <a:r>
              <a:rPr lang="ru-RU" sz="2000" dirty="0"/>
              <a:t>в контакт не вступает, взгляд отрешенный, просьбы не выполняет, тесная симбиотическая связь с мамой. </a:t>
            </a:r>
          </a:p>
          <a:p>
            <a:pPr marL="0" indent="0">
              <a:buNone/>
            </a:pPr>
            <a:r>
              <a:rPr lang="ru-RU" sz="2000" b="1" u="sng" dirty="0"/>
              <a:t>В неврологическом статусе:</a:t>
            </a:r>
            <a:r>
              <a:rPr lang="ru-RU" sz="2000" b="1" dirty="0"/>
              <a:t> </a:t>
            </a:r>
            <a:r>
              <a:rPr lang="ru-RU" sz="2000" dirty="0"/>
              <a:t>без очаговой симптоматики. Обращают на себя внимание очень высокие сухожильные рефлексы, </a:t>
            </a:r>
            <a:r>
              <a:rPr lang="ru-RU" sz="2000" dirty="0" smtClean="0"/>
              <a:t>выраженный метеоризм</a:t>
            </a:r>
            <a:r>
              <a:rPr lang="ru-RU" sz="2000" dirty="0"/>
              <a:t>. </a:t>
            </a:r>
            <a:br>
              <a:rPr lang="ru-RU" sz="2000" dirty="0"/>
            </a:br>
            <a:r>
              <a:rPr lang="ru-RU" sz="2000" dirty="0"/>
              <a:t>У ребенка заподозрено </a:t>
            </a:r>
            <a:r>
              <a:rPr lang="ru-RU" sz="2000" dirty="0" err="1"/>
              <a:t>шизотипическое</a:t>
            </a:r>
            <a:r>
              <a:rPr lang="ru-RU" sz="2000" dirty="0"/>
              <a:t> расстройство поведение (F 21.0), соответственно данный ребенок был направлен на консультацию к детскому психиатру, клиническому психологу, которые подтвердили данный диагноз, были назначены соответствующие препараты.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82128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732" y="5301208"/>
            <a:ext cx="8416668" cy="15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65"/>
            <a:ext cx="5976664" cy="45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нарушений пищевого поведения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Экстернальное</a:t>
            </a: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dirty="0"/>
              <a:t>стимулом к приему пищи становится не внутренние стимулы, т.е. голод, а внешние: вид пищи, ее аромат, приятная консистенция и др. Человек </a:t>
            </a:r>
            <a:r>
              <a:rPr lang="ru-RU" dirty="0" smtClean="0"/>
              <a:t>принимает </a:t>
            </a:r>
            <a:r>
              <a:rPr lang="ru-RU" dirty="0"/>
              <a:t>пищу всегда, когда он ее видит и когда она ему доступна: за компанию, на улице и др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Эмоциогенное</a:t>
            </a:r>
            <a:r>
              <a:rPr lang="ru-RU" dirty="0"/>
              <a:t> </a:t>
            </a:r>
            <a:r>
              <a:rPr lang="ru-RU" dirty="0" smtClean="0"/>
              <a:t> - стимулом </a:t>
            </a:r>
            <a:r>
              <a:rPr lang="ru-RU" dirty="0"/>
              <a:t>к приему пищи становится эмоциональный дискомфорт: тревога, раздраженность, обида или просто плохое настроение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Ограничительное </a:t>
            </a:r>
            <a:r>
              <a:rPr lang="ru-RU" dirty="0" smtClean="0"/>
              <a:t>-  </a:t>
            </a:r>
            <a:r>
              <a:rPr lang="ru-RU" dirty="0"/>
              <a:t>человек бессистемно сидит на строгих диетах, которые сменяются продолжительными срывами и перееданием. В результате такого поведения человек находится в постоянном состоянии стресса, поскольку ограничивая себя, испытывает голод, а во время срывов – чувство вины.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9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Статистика</a:t>
            </a:r>
            <a:r>
              <a:rPr lang="ru-RU" dirty="0" smtClean="0">
                <a:solidFill>
                  <a:srgbClr val="002060"/>
                </a:solidFill>
              </a:rPr>
              <a:t> заболеваний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9754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3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Нарушения пищевого поведения: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Нервная анорексия;</a:t>
            </a:r>
          </a:p>
          <a:p>
            <a:r>
              <a:rPr lang="ru-RU" dirty="0" smtClean="0"/>
              <a:t>Нервная булимия;</a:t>
            </a:r>
          </a:p>
          <a:p>
            <a:r>
              <a:rPr lang="ru-RU" dirty="0" err="1" smtClean="0"/>
              <a:t>Компульсивное</a:t>
            </a:r>
            <a:r>
              <a:rPr lang="ru-RU" dirty="0" smtClean="0"/>
              <a:t> переедание;</a:t>
            </a:r>
          </a:p>
          <a:p>
            <a:r>
              <a:rPr lang="ru-RU" dirty="0" smtClean="0"/>
              <a:t>Алиментарное ожирение;</a:t>
            </a:r>
          </a:p>
          <a:p>
            <a:r>
              <a:rPr lang="ru-RU" dirty="0" smtClean="0"/>
              <a:t>Другие виды нарушений пищевого поведения.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6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Анорексия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472608" cy="5661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Заболевание</a:t>
            </a:r>
            <a:r>
              <a:rPr lang="ru-RU" sz="2400" dirty="0"/>
              <a:t>, в основе которого лежит нервно-психическое расстройство, проявляющееся навязчивым стремлением к похуданию, страхом ожирения.</a:t>
            </a:r>
            <a:endParaRPr lang="ru-RU" sz="2400" dirty="0" smtClean="0"/>
          </a:p>
          <a:p>
            <a:r>
              <a:rPr lang="ru-RU" sz="2400" dirty="0" smtClean="0"/>
              <a:t>Заболевание </a:t>
            </a:r>
            <a:r>
              <a:rPr lang="ru-RU" sz="2400" dirty="0"/>
              <a:t>с высокой смертностью – погибает до 20% от общего </a:t>
            </a:r>
            <a:r>
              <a:rPr lang="ru-RU" sz="2400" dirty="0" smtClean="0"/>
              <a:t>числа пациентов.</a:t>
            </a:r>
          </a:p>
          <a:p>
            <a:r>
              <a:rPr lang="ru-RU" sz="2400" dirty="0" smtClean="0"/>
              <a:t>Чаще у девочек подросткового возраста и молодых женщин.</a:t>
            </a:r>
          </a:p>
          <a:p>
            <a:r>
              <a:rPr lang="ru-RU" sz="2400" dirty="0"/>
              <a:t>У маленьких детей </a:t>
            </a:r>
            <a:r>
              <a:rPr lang="ru-RU" sz="2400" dirty="0" smtClean="0"/>
              <a:t>может </a:t>
            </a:r>
            <a:r>
              <a:rPr lang="ru-RU" sz="2400" dirty="0"/>
              <a:t>быть вызвана нарушением режима и правил кормления, настойчивым перекармливанием.</a:t>
            </a:r>
          </a:p>
        </p:txBody>
      </p:sp>
      <p:pic>
        <p:nvPicPr>
          <p:cNvPr id="2050" name="Picture 2" descr="C:\Users\Fox\Desktop\devushka-s-anoreksi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123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Поведение при нервной анорексии может быть двух </a:t>
            </a:r>
            <a:r>
              <a:rPr lang="ru-RU" sz="3600" dirty="0" smtClean="0">
                <a:solidFill>
                  <a:srgbClr val="002060"/>
                </a:solidFill>
              </a:rPr>
              <a:t>типов: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264896" cy="4464496"/>
          </a:xfrm>
        </p:spPr>
        <p:txBody>
          <a:bodyPr>
            <a:normAutofit/>
          </a:bodyPr>
          <a:lstStyle/>
          <a:p>
            <a:pPr marL="457200" indent="-457200" algn="l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волевое</a:t>
            </a:r>
            <a:r>
              <a:rPr lang="ru-RU" sz="2800" dirty="0">
                <a:solidFill>
                  <a:schemeClr val="tx1"/>
                </a:solidFill>
              </a:rPr>
              <a:t>, строгое соблюдение диет, постов, разного рода методик </a:t>
            </a:r>
            <a:r>
              <a:rPr lang="ru-RU" sz="2800" dirty="0" smtClean="0">
                <a:solidFill>
                  <a:schemeClr val="tx1"/>
                </a:solidFill>
              </a:rPr>
              <a:t>голодания;</a:t>
            </a:r>
          </a:p>
          <a:p>
            <a:pPr algn="l" fontAlgn="base"/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фоне попыток регулировать питание случаются приступы неконтролируемого переедания (булимии) с последующим стимулированием очищения (рвота, клизмы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pPr marL="457200" indent="-457200" algn="l" fontAlgn="base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2049</Words>
  <Application>Microsoft Office PowerPoint</Application>
  <PresentationFormat>Экран (4:3)</PresentationFormat>
  <Paragraphs>273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Специальное оформление</vt:lpstr>
      <vt:lpstr>Нарушение пищевого поведения</vt:lpstr>
      <vt:lpstr>Пищевое поведение  – ценностное отношение к пище и ее приему, стереотип питания в обыденных условиях и в ситуации стресса, поведение, ориентированное на образ собственного тела, и деятельность по формированию этого образа.   (Менделевич, 2005)</vt:lpstr>
      <vt:lpstr>Актуальность</vt:lpstr>
      <vt:lpstr>Пищевая потребность  у человека является средством: </vt:lpstr>
      <vt:lpstr>Классификация нарушений пищевого поведения </vt:lpstr>
      <vt:lpstr>Статистика заболеваний</vt:lpstr>
      <vt:lpstr>Нарушения пищевого поведения:</vt:lpstr>
      <vt:lpstr>Анорексия</vt:lpstr>
      <vt:lpstr>Поведение при нервной анорексии может быть двух типов:</vt:lpstr>
      <vt:lpstr> Симптомы нервной анорексии Проявления со стороны пищевого поведения: </vt:lpstr>
      <vt:lpstr>Другие поведенческие признаки: </vt:lpstr>
      <vt:lpstr>Психическое состояние: </vt:lpstr>
      <vt:lpstr>Физиологические проявления </vt:lpstr>
      <vt:lpstr>Прогноз при анорексии </vt:lpstr>
      <vt:lpstr>Булимия</vt:lpstr>
      <vt:lpstr>Классификация булимии </vt:lpstr>
      <vt:lpstr>Причины булимии: </vt:lpstr>
      <vt:lpstr>Симптомы</vt:lpstr>
      <vt:lpstr>Осложнения булимии</vt:lpstr>
      <vt:lpstr>Прогноз при булимии </vt:lpstr>
      <vt:lpstr>Компульсивное переедание</vt:lpstr>
      <vt:lpstr>Основные причины</vt:lpstr>
      <vt:lpstr>Симптомы переедания</vt:lpstr>
      <vt:lpstr>Симптомы переедания</vt:lpstr>
      <vt:lpstr>Последствия</vt:lpstr>
      <vt:lpstr>Алиментарное ожирение</vt:lpstr>
      <vt:lpstr>Основные причины ожирения</vt:lpstr>
      <vt:lpstr>Факторы, способствующие ожирению:</vt:lpstr>
      <vt:lpstr>Психологические особенности:</vt:lpstr>
      <vt:lpstr>Основные типы пищевого поведения </vt:lpstr>
      <vt:lpstr>Прогноз</vt:lpstr>
      <vt:lpstr>Нарушение пищевого поведения у детей</vt:lpstr>
      <vt:lpstr>Причины развития ожирения</vt:lpstr>
      <vt:lpstr>Последствия ожирения у детей</vt:lpstr>
      <vt:lpstr>Принципы  правильного пищевого поведения</vt:lpstr>
      <vt:lpstr>Формирование фундамента пищевого поведения  у новорожденых</vt:lpstr>
      <vt:lpstr>Правила введения прикорма</vt:lpstr>
      <vt:lpstr>Питание детей после года</vt:lpstr>
      <vt:lpstr>Презентация PowerPoint</vt:lpstr>
      <vt:lpstr>Презентация PowerPoint</vt:lpstr>
      <vt:lpstr>Презентация PowerPoint</vt:lpstr>
      <vt:lpstr>В тоже время был проконсультирован зав отделением детской хирургии профессором И.В.Киргизовым , который поставил диагноз:  Аэрофагия как Функциональное расстройство в форме привычного стереотипного поведения в рамках атипичного аутизма.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81</cp:revision>
  <dcterms:created xsi:type="dcterms:W3CDTF">2017-05-25T11:01:33Z</dcterms:created>
  <dcterms:modified xsi:type="dcterms:W3CDTF">2017-06-06T20:54:52Z</dcterms:modified>
</cp:coreProperties>
</file>